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001538" y="781523"/>
            <a:ext cx="8307069" cy="3223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6000" b="1" kern="0" spc="120" dirty="0">
                <a:solidFill>
                  <a:srgbClr val="30A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宝石迷阵</a:t>
            </a:r>
            <a:endParaRPr sz="6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3230" algn="l" rtl="0" eaLnBrk="0">
              <a:lnSpc>
                <a:spcPct val="97000"/>
              </a:lnSpc>
              <a:spcBef>
                <a:spcPts val="1625"/>
              </a:spcBef>
            </a:pPr>
            <a:r>
              <a:rPr sz="5400" b="1" kern="0" spc="20" dirty="0">
                <a:solidFill>
                  <a:srgbClr val="1080F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宝石迷阵：</a:t>
            </a:r>
            <a:r>
              <a:rPr sz="54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从模仿到超越</a:t>
            </a:r>
            <a:endParaRPr sz="5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  <a:spcBef>
                <a:spcPts val="0"/>
              </a:spcBef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C++17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sz="2700" kern="0" spc="-2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700" kern="0" spc="-2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HTML  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的混合架构消除游戏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rect 6"/>
          <p:cNvSpPr/>
          <p:nvPr/>
        </p:nvSpPr>
        <p:spPr>
          <a:xfrm>
            <a:off x="1447820" y="7156411"/>
            <a:ext cx="1327066" cy="298460"/>
          </a:xfrm>
          <a:prstGeom prst="rect">
            <a:avLst/>
          </a:prstGeom>
          <a:solidFill>
            <a:srgbClr val="E6E6E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" name="textbox 8"/>
          <p:cNvSpPr/>
          <p:nvPr/>
        </p:nvSpPr>
        <p:spPr>
          <a:xfrm>
            <a:off x="1447763" y="4509853"/>
            <a:ext cx="5044440" cy="3721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课程名称：数据结构综合实训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6510" algn="l" rtl="0" eaLnBrk="0">
              <a:lnSpc>
                <a:spcPct val="96000"/>
              </a:lnSpc>
              <a:spcBef>
                <a:spcPts val="1500"/>
              </a:spcBef>
            </a:pPr>
            <a:r>
              <a:rPr sz="23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指导老师：[</a:t>
            </a:r>
            <a:r>
              <a:rPr lang="zh-CN" sz="23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赵宏</a:t>
            </a:r>
            <a:r>
              <a:rPr sz="23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]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6510" algn="l" rtl="0" eaLnBrk="0">
              <a:lnSpc>
                <a:spcPct val="95000"/>
              </a:lnSpc>
              <a:spcBef>
                <a:spcPts val="1245"/>
              </a:spcBef>
            </a:pPr>
            <a:r>
              <a:rPr sz="2300" b="1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团队成员：敖翔(组长/架构)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515110" algn="l" rtl="0" eaLnBrk="0">
              <a:lnSpc>
                <a:spcPct val="95000"/>
              </a:lnSpc>
              <a:spcBef>
                <a:spcPts val="1080"/>
              </a:spcBef>
            </a:pPr>
            <a:r>
              <a:rPr sz="2300" b="1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陈梦茹(后端/算法)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504315" algn="l" rtl="0" eaLnBrk="0">
              <a:lnSpc>
                <a:spcPct val="95000"/>
              </a:lnSpc>
              <a:spcBef>
                <a:spcPts val="1110"/>
              </a:spcBef>
            </a:pPr>
            <a:r>
              <a:rPr sz="23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何</a:t>
            </a:r>
            <a:r>
              <a:rPr lang="zh-CN" sz="23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珺</a:t>
            </a:r>
            <a:r>
              <a:rPr sz="23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艺(前端/交互)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7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630"/>
              </a:spcBef>
            </a:pPr>
            <a:r>
              <a:rPr sz="2100" kern="0" spc="-70" dirty="0">
                <a:solidFill>
                  <a:srgbClr val="209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</a:t>
            </a:r>
            <a:r>
              <a:rPr sz="2100" kern="0" spc="-620" dirty="0">
                <a:solidFill>
                  <a:srgbClr val="209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kern="0" spc="-70" dirty="0">
                <a:solidFill>
                  <a:srgbClr val="209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心技术：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34365" algn="l" rtl="0" eaLnBrk="0">
              <a:lnSpc>
                <a:spcPct val="78000"/>
              </a:lnSpc>
              <a:tabLst>
                <a:tab pos="723900" algn="l"/>
              </a:tabLst>
            </a:pP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3300" kern="0" spc="0" baseline="-9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C++17</a:t>
            </a:r>
            <a:r>
              <a:rPr sz="21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40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Qt </a:t>
            </a:r>
            <a:r>
              <a:rPr sz="3500" kern="0" spc="0" baseline="-3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Qt6</a:t>
            </a: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22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21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SQLite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47820" y="7639019"/>
            <a:ext cx="609534" cy="6477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086544" y="4889480"/>
            <a:ext cx="812771" cy="7620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137396" y="5842016"/>
            <a:ext cx="717531" cy="666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70" name="textbox 270"/>
          <p:cNvSpPr/>
          <p:nvPr/>
        </p:nvSpPr>
        <p:spPr>
          <a:xfrm>
            <a:off x="1275791" y="2279014"/>
            <a:ext cx="6841490" cy="40328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200" b="1" kern="0" spc="-1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核心收获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9945" algn="l" rtl="0" eaLnBrk="0">
              <a:lnSpc>
                <a:spcPct val="85000"/>
              </a:lnSpc>
              <a:spcBef>
                <a:spcPts val="665"/>
              </a:spcBef>
            </a:pP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架构设计：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成功实践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C++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后端与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前端分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离的混合架构，兼顾性能与开发效率。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9945" algn="l" rtl="0" eaLnBrk="0">
              <a:lnSpc>
                <a:spcPct val="85000"/>
              </a:lnSpc>
              <a:spcBef>
                <a:spcPts val="670"/>
              </a:spcBef>
            </a:pP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算法应用：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深入应用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Set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Queue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等数据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结构，实现了高效的消除、填充及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AI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决策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</a:t>
            </a:r>
            <a:r>
              <a:rPr sz="2300" kern="0" spc="-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法。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9000"/>
              </a:lnSpc>
              <a:spcBef>
                <a:spcPts val="66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工程素养：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掌握了并发控制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Mutex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200" kern="0" spc="-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接口设计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14400" algn="l" rtl="0" eaLnBrk="0">
              <a:lnSpc>
                <a:spcPts val="3250"/>
              </a:lnSpc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(RESTful  API) 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系统化调试等关键工程技能。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7405369" y="8595086"/>
            <a:ext cx="9970769" cy="1078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4100" b="1" kern="0" spc="70" dirty="0">
                <a:solidFill>
                  <a:srgbClr val="2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感谢</a:t>
            </a:r>
            <a:r>
              <a:rPr lang="zh-CN" sz="4100" b="1" kern="0" spc="70" dirty="0">
                <a:solidFill>
                  <a:srgbClr val="2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指导</a:t>
            </a:r>
            <a:r>
              <a:rPr sz="4100" b="1" kern="0" spc="70" dirty="0">
                <a:solidFill>
                  <a:srgbClr val="2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!</a:t>
            </a:r>
            <a:endParaRPr sz="4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4" name="textbox 274"/>
          <p:cNvSpPr/>
          <p:nvPr/>
        </p:nvSpPr>
        <p:spPr>
          <a:xfrm>
            <a:off x="4319975" y="750861"/>
            <a:ext cx="8822055" cy="678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lang="en-US" sz="4500" b="1" kern="0" spc="100" dirty="0">
                <a:solidFill>
                  <a:srgbClr val="208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4500" b="1" kern="0" spc="100" dirty="0">
                <a:solidFill>
                  <a:srgbClr val="208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收获：</a:t>
            </a:r>
            <a:r>
              <a:rPr sz="45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一次完整</a:t>
            </a:r>
            <a:r>
              <a:rPr sz="45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的工程实践</a:t>
            </a:r>
            <a:endParaRPr sz="4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6" name="textbox 276"/>
          <p:cNvSpPr/>
          <p:nvPr/>
        </p:nvSpPr>
        <p:spPr>
          <a:xfrm>
            <a:off x="2089217" y="6756439"/>
            <a:ext cx="5985509" cy="737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85000"/>
              </a:lnSpc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团队协作：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建立了从后端开发、单元测试到前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370"/>
              </a:lnSpc>
            </a:pPr>
            <a:r>
              <a:rPr sz="22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联调的规范化协作流程。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78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38292" y="6756416"/>
            <a:ext cx="673144" cy="647638"/>
          </a:xfrm>
          <a:prstGeom prst="rect">
            <a:avLst/>
          </a:prstGeom>
        </p:spPr>
      </p:pic>
      <p:pic>
        <p:nvPicPr>
          <p:cNvPr id="2" name="图片 1" descr="50277626e66cf65229e88fd98c1a2d5c"/>
          <p:cNvPicPr>
            <a:picLocks noChangeAspect="1"/>
          </p:cNvPicPr>
          <p:nvPr/>
        </p:nvPicPr>
        <p:blipFill>
          <a:blip r:embed="rId3"/>
          <a:srcRect l="2141" t="3939" r="7689" b="3482"/>
          <a:stretch>
            <a:fillRect/>
          </a:stretch>
        </p:blipFill>
        <p:spPr>
          <a:xfrm>
            <a:off x="8971915" y="1561465"/>
            <a:ext cx="7692390" cy="6630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182592" y="1498640"/>
            <a:ext cx="3644977" cy="4051255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4946586" y="2228951"/>
            <a:ext cx="5806440" cy="5057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23340" algn="l" rtl="0" eaLnBrk="0">
              <a:lnSpc>
                <a:spcPct val="99000"/>
              </a:lnSpc>
            </a:pPr>
            <a:r>
              <a:rPr sz="15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用户交互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1500" b="1" kern="0" spc="-2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界面更新</a:t>
            </a:r>
            <a:endParaRPr sz="15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r>
              <a:rPr 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html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460"/>
              </a:spcBef>
            </a:pP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界画</a:t>
            </a:r>
            <a:r>
              <a:rPr lang="zh-CN"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</a:t>
            </a: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案，动画特效，用户事件</a:t>
            </a:r>
            <a:r>
              <a:rPr lang="zh-CN"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捕</a:t>
            </a: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获一“</a:t>
            </a:r>
            <a:r>
              <a:rPr lang="zh-CN"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瘦</a:t>
            </a: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</a:t>
            </a:r>
            <a:r>
              <a:rPr lang="zh-CN"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</a:t>
            </a: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”("</a:t>
            </a:r>
            <a:r>
              <a:rPr sz="1500" kern="0" spc="-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Thin Client")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r" rtl="0" eaLnBrk="0">
              <a:lnSpc>
                <a:spcPct val="94000"/>
              </a:lnSpc>
              <a:spcBef>
                <a:spcPts val="1165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异步通信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QWebChannel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/</a:t>
            </a:r>
            <a:r>
              <a:rPr lang="zh-CN" sz="15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信号槽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sz="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22400" algn="l" rtl="0" eaLnBrk="0">
              <a:lnSpc>
                <a:spcPct val="91000"/>
              </a:lnSpc>
              <a:spcBef>
                <a:spcPts val="550"/>
              </a:spcBef>
            </a:pP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C++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Backend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(C++  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后端)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27050" algn="l" rtl="0" eaLnBrk="0">
              <a:lnSpc>
                <a:spcPct val="100000"/>
              </a:lnSpc>
              <a:spcBef>
                <a:spcPts val="1095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GameService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18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GameSession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29615" algn="l" rtl="0" eaLnBrk="0">
              <a:lnSpc>
                <a:spcPct val="95000"/>
              </a:lnSpc>
              <a:spcBef>
                <a:spcPts val="460"/>
              </a:spcBef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</a:t>
            </a:r>
            <a:r>
              <a:rPr lang="zh-CN" sz="1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计算(宝石交换，消除，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分数),防作弊</a:t>
            </a:r>
            <a:endParaRPr sz="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40990" algn="l" rtl="0" eaLnBrk="0">
              <a:lnSpc>
                <a:spcPct val="98000"/>
              </a:lnSpc>
              <a:spcBef>
                <a:spcPts val="1145"/>
              </a:spcBef>
            </a:pP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数据存取(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操作)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0225" algn="l" rtl="0" eaLnBrk="0">
              <a:lnSpc>
                <a:spcPts val="2270"/>
              </a:lnSpc>
              <a:spcBef>
                <a:spcPts val="545"/>
              </a:spcBef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SQLite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嵌入式数据库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2700" b="1" kern="0" spc="-20" baseline="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DAO</a:t>
            </a:r>
            <a:r>
              <a:rPr sz="2700" b="1" kern="0" spc="-20" baseline="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</a:t>
            </a:r>
            <a:endParaRPr sz="2700" baseline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59840" algn="l" rtl="0" eaLnBrk="0">
              <a:lnSpc>
                <a:spcPct val="95000"/>
              </a:lnSpc>
              <a:spcBef>
                <a:spcPts val="0"/>
              </a:spcBef>
            </a:pPr>
            <a:r>
              <a:rPr sz="15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数据落地存储(用户存档，排行携)</a:t>
            </a:r>
            <a:endParaRPr sz="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965212" y="1886044"/>
            <a:ext cx="3596640" cy="6990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ct val="95000"/>
              </a:lnSpc>
            </a:pPr>
            <a:r>
              <a:rPr sz="2700" b="1" kern="0" spc="-110" dirty="0">
                <a:solidFill>
                  <a:srgbClr val="205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系统总体架构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66825" algn="l" rtl="0" eaLnBrk="0">
              <a:lnSpc>
                <a:spcPct val="95000"/>
              </a:lnSpc>
              <a:spcBef>
                <a:spcPts val="540"/>
              </a:spcBef>
            </a:pP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表现层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39750" algn="l" rtl="0" eaLnBrk="0">
              <a:lnSpc>
                <a:spcPct val="81000"/>
              </a:lnSpc>
              <a:spcBef>
                <a:spcPts val="360"/>
              </a:spcBef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(Presentat</a:t>
            </a: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ion</a:t>
            </a:r>
            <a:r>
              <a:rPr sz="18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Layer)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44575" algn="l" rtl="0" eaLnBrk="0">
              <a:lnSpc>
                <a:spcPct val="95000"/>
              </a:lnSpc>
              <a:spcBef>
                <a:spcPts val="550"/>
              </a:spcBef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业务</a:t>
            </a:r>
            <a:r>
              <a:rPr lang="zh-CN" sz="18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层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065" algn="l" rtl="0" eaLnBrk="0">
              <a:lnSpc>
                <a:spcPct val="81000"/>
              </a:lnSpc>
              <a:spcBef>
                <a:spcPts val="310"/>
              </a:spcBef>
            </a:pP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(Business</a:t>
            </a:r>
            <a:r>
              <a:rPr sz="18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Logic</a:t>
            </a:r>
            <a:r>
              <a:rPr sz="1800" b="1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Layer)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0925" algn="l" rtl="0" eaLnBrk="0">
              <a:lnSpc>
                <a:spcPct val="95000"/>
              </a:lnSpc>
              <a:spcBef>
                <a:spcPts val="545"/>
              </a:spcBef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数据持久层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1150" algn="l" rtl="0" eaLnBrk="0">
              <a:lnSpc>
                <a:spcPct val="81000"/>
              </a:lnSpc>
              <a:spcBef>
                <a:spcPts val="305"/>
              </a:spcBef>
            </a:pP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(Data</a:t>
            </a:r>
            <a:r>
              <a:rPr sz="18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Persiste</a:t>
            </a: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nce</a:t>
            </a:r>
            <a:r>
              <a:rPr sz="18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Layer)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ct val="91000"/>
              </a:lnSpc>
              <a:spcBef>
                <a:spcPts val="545"/>
              </a:spcBef>
            </a:pPr>
            <a:r>
              <a:rPr sz="1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表现层</a:t>
            </a:r>
            <a:r>
              <a:rPr sz="18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(Presentation</a:t>
            </a:r>
            <a:r>
              <a:rPr sz="18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Layer)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  <a:spcBef>
                <a:spcPts val="60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Qt WebEngine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承载现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代化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1000"/>
              </a:lnSpc>
              <a:spcBef>
                <a:spcPts val="45"/>
              </a:spcBef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HTML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zh-CN"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动画与响应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式布局，作为“瘦客户端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”。</a:t>
            </a:r>
            <a:endParaRPr sz="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3512755" y="1875668"/>
            <a:ext cx="2832100" cy="6077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ct val="96000"/>
              </a:lnSpc>
            </a:pPr>
            <a:r>
              <a:rPr sz="2700" b="1" kern="0" spc="-80" dirty="0">
                <a:solidFill>
                  <a:srgbClr val="205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核心数据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0900" algn="l" rtl="0" eaLnBrk="0">
              <a:lnSpc>
                <a:spcPct val="72000"/>
              </a:lnSpc>
              <a:spcBef>
                <a:spcPts val="940"/>
              </a:spcBef>
            </a:pPr>
            <a:r>
              <a:rPr sz="3100" b="1" kern="0" spc="-20" dirty="0">
                <a:solidFill>
                  <a:srgbClr val="20608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2500+</a:t>
            </a:r>
            <a:endParaRPr sz="3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9950" algn="l" rtl="0" eaLnBrk="0">
              <a:lnSpc>
                <a:spcPct val="95000"/>
              </a:lnSpc>
              <a:spcBef>
                <a:spcPts val="1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行总代码量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5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0900" algn="l" rtl="0" eaLnBrk="0">
              <a:lnSpc>
                <a:spcPct val="68000"/>
              </a:lnSpc>
              <a:spcBef>
                <a:spcPts val="935"/>
              </a:spcBef>
            </a:pPr>
            <a:r>
              <a:rPr sz="3100" b="1" kern="0" spc="-10" dirty="0">
                <a:solidFill>
                  <a:srgbClr val="207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~300</a:t>
            </a:r>
            <a:endParaRPr sz="3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9950" algn="l" rtl="0" eaLnBrk="0">
              <a:lnSpc>
                <a:spcPct val="84000"/>
              </a:lnSpc>
              <a:spcBef>
                <a:spcPts val="15"/>
              </a:spcBef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C++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69950" algn="l" rtl="0" eaLnBrk="0">
              <a:lnSpc>
                <a:spcPts val="2475"/>
              </a:lnSpc>
            </a:pPr>
            <a:r>
              <a:rPr lang="en-US" sz="18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REST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ful API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9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69950" algn="l" rtl="0" eaLnBrk="0">
              <a:lnSpc>
                <a:spcPct val="77000"/>
              </a:lnSpc>
              <a:spcBef>
                <a:spcPts val="815"/>
              </a:spcBef>
            </a:pPr>
            <a:r>
              <a:rPr sz="2700" b="1" kern="0" spc="-30" dirty="0">
                <a:solidFill>
                  <a:srgbClr val="2070A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60</a:t>
            </a:r>
            <a:endParaRPr sz="2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9950" algn="l" rtl="0" eaLnBrk="0">
              <a:lnSpc>
                <a:spcPct val="78000"/>
              </a:lnSpc>
              <a:spcBef>
                <a:spcPts val="29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FPS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稳定帧率</a:t>
            </a:r>
            <a:endParaRPr sz="18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ct val="96000"/>
              </a:lnSpc>
              <a:spcBef>
                <a:spcPts val="820"/>
              </a:spcBef>
            </a:pPr>
            <a:r>
              <a:rPr sz="2700" b="1" kern="0" spc="-50" dirty="0">
                <a:solidFill>
                  <a:srgbClr val="206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zh-CN" sz="2700" b="1" kern="0" spc="-50" dirty="0">
                <a:solidFill>
                  <a:srgbClr val="206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模块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1335"/>
              </a:spcBef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基础：消除、重力下落</a:t>
            </a:r>
            <a:r>
              <a:rPr lang="zh-CN" sz="18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、关卡：冰冻，炸弹，病毒；无限竞技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8600" indent="-215900" algn="l" rtl="0" eaLnBrk="0">
              <a:lnSpc>
                <a:spcPct val="114000"/>
              </a:lnSpc>
              <a:spcBef>
                <a:spcPts val="5"/>
              </a:spcBef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进阶：</a:t>
            </a:r>
            <a:r>
              <a:rPr sz="1800" kern="0" spc="-4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PVP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实时攻防、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决策树、道具系统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743901" y="581007"/>
            <a:ext cx="9686925" cy="607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混合动力：高性能后端与现代化前端的融合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textbox 30"/>
          <p:cNvSpPr/>
          <p:nvPr/>
        </p:nvSpPr>
        <p:spPr>
          <a:xfrm>
            <a:off x="8839186" y="7752680"/>
            <a:ext cx="3560445" cy="11417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2540" algn="l" rtl="0" eaLnBrk="0">
              <a:lnSpc>
                <a:spcPct val="117000"/>
              </a:lnSpc>
            </a:pPr>
            <a:r>
              <a:rPr lang="zh-CN" sz="1500" b="1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</a:t>
            </a:r>
            <a:r>
              <a:rPr sz="1500" b="1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持久层</a:t>
            </a:r>
            <a:r>
              <a:rPr sz="15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Data</a:t>
            </a:r>
            <a:r>
              <a:rPr sz="15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Persistence</a:t>
            </a:r>
            <a:r>
              <a:rPr sz="15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</a:t>
            </a:r>
            <a:r>
              <a:rPr sz="15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集成</a:t>
            </a:r>
            <a:r>
              <a:rPr sz="1800" kern="0" spc="-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SQLite</a:t>
            </a:r>
            <a:r>
              <a:rPr sz="18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嵌入式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</a:t>
            </a:r>
            <a:r>
              <a:rPr lang="zh-CN" sz="1800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1800" kern="0" spc="-10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2540" algn="l" rtl="0" eaLnBrk="0">
              <a:lnSpc>
                <a:spcPct val="117000"/>
              </a:lnSpc>
            </a:pP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实现用户存档、排行榜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等信息的本地化存储。</a:t>
            </a:r>
            <a:endParaRPr sz="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4902199" y="7752680"/>
            <a:ext cx="3404234" cy="1144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68" rIns="0" bIns="0"/>
          <a:lstStyle/>
          <a:p>
            <a:pPr marL="12700" indent="2540" algn="l" rtl="0" eaLnBrk="0">
              <a:lnSpc>
                <a:spcPct val="116000"/>
              </a:lnSpc>
              <a:spcBef>
                <a:spcPts val="5"/>
              </a:spcBef>
            </a:pPr>
            <a:r>
              <a:rPr sz="15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业务</a:t>
            </a:r>
            <a:r>
              <a:rPr lang="zh-CN" sz="15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</a:t>
            </a:r>
            <a:r>
              <a:rPr sz="15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层</a:t>
            </a:r>
            <a:r>
              <a:rPr sz="15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Business</a:t>
            </a:r>
            <a:r>
              <a:rPr sz="15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Logic</a:t>
            </a:r>
            <a:r>
              <a:rPr sz="1500" b="1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</a:t>
            </a:r>
            <a:r>
              <a:rPr sz="15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高性能</a:t>
            </a:r>
            <a:r>
              <a:rPr sz="1800" kern="0" spc="-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C++17</a:t>
            </a:r>
            <a:r>
              <a:rPr sz="1800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后端，负责</a:t>
            </a:r>
            <a:r>
              <a:rPr sz="1800" kern="0" spc="-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核心游戏规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则</a:t>
            </a:r>
            <a:r>
              <a:rPr sz="1500" kern="0" spc="-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sz="1500" kern="0" spc="-2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，是</a:t>
            </a:r>
            <a:r>
              <a:rPr lang="zh-CN"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永远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的“大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脑”。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743901" y="696577"/>
            <a:ext cx="9686925" cy="607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r>
              <a:rPr lang="zh-CN" altLang="en-US"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项目结构及</a:t>
            </a:r>
            <a:r>
              <a:rPr lang="zh-CN" altLang="en-US"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分工</a:t>
            </a:r>
            <a:endParaRPr lang="zh-CN" altLang="en-US" sz="4000" b="1" kern="0" spc="-20" dirty="0">
              <a:solidFill>
                <a:srgbClr val="20608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1950" y="1755140"/>
            <a:ext cx="14210665" cy="6269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项目结构：</a:t>
            </a:r>
            <a:endParaRPr lang="en-US" altLang="zh-CN" sz="2800"/>
          </a:p>
          <a:p>
            <a:r>
              <a:rPr lang="en-US" altLang="zh-CN" sz="2800"/>
              <a:t>Server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  <a:endParaRPr lang="en-US" altLang="zh-CN" sz="2800"/>
          </a:p>
          <a:p>
            <a:r>
              <a:rPr lang="en-US" altLang="zh-CN" sz="2800"/>
              <a:t>- Controller </a:t>
            </a:r>
            <a:r>
              <a:rPr lang="zh-CN" altLang="en-US" sz="2800"/>
              <a:t>后端向外界暴露的接口</a:t>
            </a:r>
            <a:r>
              <a:rPr lang="en-US" altLang="zh-CN" sz="2800"/>
              <a:t>  </a:t>
            </a:r>
            <a:r>
              <a:rPr lang="zh-CN" altLang="en-US" sz="2800"/>
              <a:t>敖翔</a:t>
            </a:r>
            <a:r>
              <a:rPr lang="en-US" altLang="zh-CN" sz="2800"/>
              <a:t> </a:t>
            </a:r>
            <a:endParaRPr lang="en-US" altLang="zh-CN" sz="2800"/>
          </a:p>
          <a:p>
            <a:r>
              <a:rPr lang="en-US" altLang="zh-CN" sz="2800"/>
              <a:t>- models </a:t>
            </a:r>
            <a:r>
              <a:rPr lang="zh-CN" altLang="en-US" sz="2800"/>
              <a:t>游戏和玩家的基本设计结构</a:t>
            </a:r>
            <a:r>
              <a:rPr lang="en-US" altLang="zh-CN" sz="2800"/>
              <a:t>  </a:t>
            </a:r>
            <a:r>
              <a:rPr lang="zh-CN" altLang="en-US" sz="2800"/>
              <a:t>敖翔</a:t>
            </a:r>
            <a:endParaRPr lang="zh-CN" altLang="en-US" sz="2800"/>
          </a:p>
          <a:p>
            <a:r>
              <a:rPr lang="en-US" altLang="zh-CN" sz="2800"/>
              <a:t>- Dao </a:t>
            </a:r>
            <a:r>
              <a:rPr lang="zh-CN" altLang="en-US" sz="2800"/>
              <a:t>数据持久层，负责服务器与数据库的交互</a:t>
            </a:r>
            <a:r>
              <a:rPr lang="en-US" altLang="zh-CN" sz="2800"/>
              <a:t>  </a:t>
            </a:r>
            <a:r>
              <a:rPr lang="zh-CN" altLang="en-US" sz="2800"/>
              <a:t>敖翔</a:t>
            </a:r>
            <a:endParaRPr lang="zh-CN" altLang="en-US" sz="2800"/>
          </a:p>
          <a:p>
            <a:r>
              <a:rPr lang="en-US" altLang="zh-CN" sz="2800"/>
              <a:t>- services </a:t>
            </a:r>
            <a:r>
              <a:rPr lang="zh-CN" altLang="en-US" sz="2800"/>
              <a:t>核心逻辑</a:t>
            </a:r>
            <a:r>
              <a:rPr lang="en-US" altLang="zh-CN" sz="2800"/>
              <a:t> </a:t>
            </a:r>
            <a:r>
              <a:rPr lang="zh-CN" altLang="en-US" sz="2800"/>
              <a:t>陈梦茹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Client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  <a:endParaRPr lang="zh-CN" altLang="en-US" sz="2800"/>
          </a:p>
          <a:p>
            <a:r>
              <a:rPr lang="en-US" altLang="zh-CN" sz="2800"/>
              <a:t>- index.html </a:t>
            </a:r>
            <a:r>
              <a:rPr lang="zh-CN" altLang="en-US" sz="2800"/>
              <a:t>前端渲染界面</a:t>
            </a:r>
            <a:r>
              <a:rPr lang="en-US" altLang="zh-CN" sz="2800"/>
              <a:t> </a:t>
            </a:r>
            <a:r>
              <a:rPr lang="zh-CN" altLang="en-US" sz="2800"/>
              <a:t>何珺艺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工作量总结：</a:t>
            </a:r>
            <a:endParaRPr lang="zh-CN" altLang="en-US" sz="2800"/>
          </a:p>
          <a:p>
            <a:r>
              <a:rPr lang="zh-CN" altLang="en-US" sz="2800"/>
              <a:t>敖翔：负责</a:t>
            </a:r>
            <a:r>
              <a:rPr lang="zh-CN" altLang="en-US" sz="2800" u="sng"/>
              <a:t>架构及接口设计</a:t>
            </a:r>
            <a:r>
              <a:rPr lang="zh-CN" altLang="en-US" sz="2800"/>
              <a:t>，同时负责后端基本</a:t>
            </a:r>
            <a:r>
              <a:rPr lang="zh-CN" altLang="en-US" sz="2800" u="sng"/>
              <a:t>框架搭建</a:t>
            </a:r>
            <a:r>
              <a:rPr lang="zh-CN" altLang="en-US" sz="2800"/>
              <a:t>，完成项目</a:t>
            </a:r>
            <a:r>
              <a:rPr lang="zh-CN" altLang="en-US" sz="2800" u="sng"/>
              <a:t>开发者文档</a:t>
            </a:r>
            <a:r>
              <a:rPr lang="zh-CN" altLang="en-US" sz="2800"/>
              <a:t>及后端框架部分代码（约</a:t>
            </a:r>
            <a:r>
              <a:rPr lang="en-US" altLang="zh-CN" sz="2800"/>
              <a:t>300</a:t>
            </a:r>
            <a:r>
              <a:rPr lang="zh-CN" altLang="en-US" sz="2800"/>
              <a:t>行）</a:t>
            </a:r>
            <a:endParaRPr lang="zh-CN" altLang="en-US" sz="2800"/>
          </a:p>
          <a:p>
            <a:r>
              <a:rPr lang="zh-CN" altLang="en-US" sz="2800"/>
              <a:t>陈梦茹：</a:t>
            </a:r>
            <a:r>
              <a:rPr lang="en-US" altLang="zh-CN" sz="2800"/>
              <a:t> </a:t>
            </a:r>
            <a:r>
              <a:rPr lang="zh-CN" altLang="en-US" sz="2800"/>
              <a:t>负责后端游戏</a:t>
            </a:r>
            <a:r>
              <a:rPr lang="zh-CN" altLang="en-US" sz="2800" u="sng"/>
              <a:t>核心逻辑</a:t>
            </a:r>
            <a:r>
              <a:rPr lang="zh-CN" altLang="en-US" sz="2800"/>
              <a:t>实现，完成游戏核心逻辑代码（约</a:t>
            </a:r>
            <a:r>
              <a:rPr lang="en-US" altLang="zh-CN" sz="2800"/>
              <a:t>1000</a:t>
            </a:r>
            <a:r>
              <a:rPr lang="zh-CN" altLang="en-US" sz="2800"/>
              <a:t>行）</a:t>
            </a:r>
            <a:endParaRPr lang="zh-CN" altLang="en-US" sz="2800"/>
          </a:p>
          <a:p>
            <a:r>
              <a:rPr lang="zh-CN" altLang="en-US" sz="2800"/>
              <a:t>何珺艺：</a:t>
            </a:r>
            <a:r>
              <a:rPr lang="en-US" altLang="zh-CN" sz="2800"/>
              <a:t> </a:t>
            </a:r>
            <a:r>
              <a:rPr lang="zh-CN" altLang="en-US" sz="2800"/>
              <a:t>负责</a:t>
            </a:r>
            <a:r>
              <a:rPr lang="zh-CN" altLang="en-US" sz="2800" u="sng"/>
              <a:t>前端界面</a:t>
            </a:r>
            <a:r>
              <a:rPr lang="zh-CN" altLang="en-US" sz="2800"/>
              <a:t>及动画设计（约</a:t>
            </a:r>
            <a:r>
              <a:rPr lang="en-US" altLang="zh-CN" sz="2800"/>
              <a:t>1000</a:t>
            </a:r>
            <a:r>
              <a:rPr lang="zh-CN" altLang="en-US" sz="2800"/>
              <a:t>行）</a:t>
            </a:r>
            <a:endParaRPr lang="zh-CN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743901" y="581007"/>
            <a:ext cx="9686925" cy="607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r>
              <a:rPr lang="zh-CN" altLang="en-US"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开发流程</a:t>
            </a:r>
            <a:r>
              <a:rPr lang="en-US" altLang="zh-CN"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4000" b="1" kern="0" spc="-2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架构设计到前后端同步开发</a:t>
            </a:r>
            <a:endParaRPr lang="zh-CN" altLang="en-US" sz="4000" b="1" kern="0" spc="-20" dirty="0">
              <a:solidFill>
                <a:srgbClr val="20608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2022475"/>
            <a:ext cx="4420235" cy="3318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5614035"/>
            <a:ext cx="4399915" cy="339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74505" y="202501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架构设计</a:t>
            </a:r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7520940" y="382206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界面</a:t>
            </a:r>
            <a:r>
              <a:rPr lang="zh-CN" altLang="en-US" sz="4000"/>
              <a:t>设计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7520940" y="515937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接口</a:t>
            </a:r>
            <a:r>
              <a:rPr lang="zh-CN" altLang="en-US" sz="4000"/>
              <a:t>调用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11162030" y="382206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框架</a:t>
            </a:r>
            <a:r>
              <a:rPr lang="zh-CN" altLang="en-US" sz="4000"/>
              <a:t>搭建</a:t>
            </a:r>
            <a:endParaRPr lang="zh-CN" altLang="en-US" sz="4000"/>
          </a:p>
        </p:txBody>
      </p:sp>
      <p:sp>
        <p:nvSpPr>
          <p:cNvPr id="9" name="文本框 8"/>
          <p:cNvSpPr txBox="1"/>
          <p:nvPr/>
        </p:nvSpPr>
        <p:spPr>
          <a:xfrm>
            <a:off x="11162030" y="515937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核心</a:t>
            </a:r>
            <a:r>
              <a:rPr lang="zh-CN" altLang="en-US" sz="4000"/>
              <a:t>功能</a:t>
            </a:r>
            <a:endParaRPr lang="zh-CN" altLang="en-US" sz="4000"/>
          </a:p>
        </p:txBody>
      </p:sp>
      <p:sp>
        <p:nvSpPr>
          <p:cNvPr id="10" name="文本框 9"/>
          <p:cNvSpPr txBox="1"/>
          <p:nvPr/>
        </p:nvSpPr>
        <p:spPr>
          <a:xfrm>
            <a:off x="9374505" y="675068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统一</a:t>
            </a:r>
            <a:r>
              <a:rPr lang="zh-CN" altLang="en-US" sz="4000"/>
              <a:t>测试</a:t>
            </a:r>
            <a:endParaRPr lang="zh-CN" altLang="en-US" sz="4000"/>
          </a:p>
        </p:txBody>
      </p:sp>
      <p:sp>
        <p:nvSpPr>
          <p:cNvPr id="11" name="文本框 10"/>
          <p:cNvSpPr txBox="1"/>
          <p:nvPr/>
        </p:nvSpPr>
        <p:spPr>
          <a:xfrm>
            <a:off x="9374505" y="8023225"/>
            <a:ext cx="290957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部署</a:t>
            </a:r>
            <a:r>
              <a:rPr lang="zh-CN" altLang="en-US" sz="4000"/>
              <a:t>发表</a:t>
            </a:r>
            <a:endParaRPr lang="zh-CN" altLang="en-US" sz="4000"/>
          </a:p>
        </p:txBody>
      </p:sp>
      <p:cxnSp>
        <p:nvCxnSpPr>
          <p:cNvPr id="12" name="直接箭头连接符 11"/>
          <p:cNvCxnSpPr>
            <a:stCxn id="5" idx="2"/>
            <a:endCxn id="6" idx="0"/>
          </p:cNvCxnSpPr>
          <p:nvPr/>
        </p:nvCxnSpPr>
        <p:spPr>
          <a:xfrm flipH="1">
            <a:off x="8975725" y="2731770"/>
            <a:ext cx="1853565" cy="109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8" idx="0"/>
          </p:cNvCxnSpPr>
          <p:nvPr/>
        </p:nvCxnSpPr>
        <p:spPr>
          <a:xfrm>
            <a:off x="10829290" y="2731770"/>
            <a:ext cx="1787525" cy="109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2"/>
            <a:endCxn id="7" idx="0"/>
          </p:cNvCxnSpPr>
          <p:nvPr/>
        </p:nvCxnSpPr>
        <p:spPr>
          <a:xfrm>
            <a:off x="8975725" y="4528820"/>
            <a:ext cx="0" cy="6305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9" idx="0"/>
          </p:cNvCxnSpPr>
          <p:nvPr/>
        </p:nvCxnSpPr>
        <p:spPr>
          <a:xfrm>
            <a:off x="12616815" y="4528820"/>
            <a:ext cx="0" cy="6305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8975725" y="5866130"/>
            <a:ext cx="1853565" cy="8845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2"/>
            <a:endCxn id="10" idx="0"/>
          </p:cNvCxnSpPr>
          <p:nvPr/>
        </p:nvCxnSpPr>
        <p:spPr>
          <a:xfrm flipH="1">
            <a:off x="10829290" y="5866130"/>
            <a:ext cx="1787525" cy="8845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11" idx="0"/>
          </p:cNvCxnSpPr>
          <p:nvPr/>
        </p:nvCxnSpPr>
        <p:spPr>
          <a:xfrm>
            <a:off x="10829290" y="7457440"/>
            <a:ext cx="0" cy="565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882672" y="2825715"/>
            <a:ext cx="7620060" cy="3594104"/>
            <a:chOff x="0" y="0"/>
            <a:chExt cx="7620060" cy="3594104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620060" cy="3594104"/>
            </a:xfrm>
            <a:prstGeom prst="rect">
              <a:avLst/>
            </a:prstGeom>
          </p:spPr>
        </p:pic>
        <p:sp>
          <p:nvSpPr>
            <p:cNvPr id="40" name="textbox 40"/>
            <p:cNvSpPr/>
            <p:nvPr/>
          </p:nvSpPr>
          <p:spPr>
            <a:xfrm>
              <a:off x="203118" y="309633"/>
              <a:ext cx="3712209" cy="28403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7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79000"/>
                </a:lnSpc>
              </a:pPr>
              <a:r>
                <a:rPr sz="1700" kern="0" spc="-10" dirty="0">
                  <a:solidFill>
                    <a:srgbClr val="80A0A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struct</a:t>
              </a:r>
              <a:r>
                <a:rPr sz="1700" kern="0" spc="50" dirty="0">
                  <a:solidFill>
                    <a:srgbClr val="80A0A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</a:t>
              </a:r>
              <a:r>
                <a:rPr sz="1700" kern="0" spc="-10" dirty="0">
                  <a:solidFill>
                    <a:srgbClr val="B8A888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GameSession</a:t>
              </a:r>
              <a:r>
                <a:rPr sz="1700" kern="0" spc="70" dirty="0">
                  <a:solidFill>
                    <a:srgbClr val="B8A888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</a:t>
              </a:r>
              <a:r>
                <a:rPr sz="1700" kern="0" spc="-20" dirty="0">
                  <a:solidFill>
                    <a:srgbClr val="B8A888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{</a:t>
              </a:r>
              <a:endParaRPr sz="17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44500" algn="l" rtl="0" eaLnBrk="0">
                <a:lnSpc>
                  <a:spcPct val="98000"/>
                </a:lnSpc>
                <a:spcBef>
                  <a:spcPts val="860"/>
                </a:spcBef>
              </a:pP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/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/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300" kern="0" spc="-1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核</a:t>
              </a:r>
              <a:r>
                <a:rPr sz="1300" kern="0" spc="-14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心</a:t>
              </a:r>
              <a:r>
                <a:rPr sz="1300" kern="0" spc="-14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帆</a:t>
              </a:r>
              <a:r>
                <a:rPr sz="1300" kern="0" spc="-19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盘</a:t>
              </a:r>
              <a:r>
                <a:rPr sz="1300" kern="0" spc="-1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数</a:t>
              </a:r>
              <a:r>
                <a:rPr sz="1300" kern="0" spc="-1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绣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300" kern="0" spc="-2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2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300" kern="0" spc="-2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300" kern="0" spc="-3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-</a:t>
              </a:r>
              <a:endParaRPr sz="13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444500" algn="l" rtl="0" eaLnBrk="0">
                <a:lnSpc>
                  <a:spcPct val="77000"/>
                </a:lnSpc>
                <a:spcBef>
                  <a:spcPts val="215"/>
                </a:spcBef>
              </a:pPr>
              <a:r>
                <a:rPr sz="2200" kern="0" spc="-6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vector&lt;vector</a:t>
              </a:r>
              <a:r>
                <a:rPr sz="2200" kern="0" spc="-7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&lt;int&gt;&gt;map;</a:t>
              </a:r>
              <a:endParaRPr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r" rtl="0" eaLnBrk="0">
                <a:lnSpc>
                  <a:spcPct val="78000"/>
                </a:lnSpc>
                <a:spcBef>
                  <a:spcPts val="15"/>
                </a:spcBef>
              </a:pPr>
              <a:r>
                <a:rPr sz="2200" kern="0" spc="-8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vector&lt;vector&lt;bool&gt;&gt;ice_</a:t>
              </a:r>
              <a:r>
                <a:rPr sz="2200" kern="0" spc="-9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map;</a:t>
              </a:r>
              <a:endParaRPr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44500" algn="l" rtl="0" eaLnBrk="0">
                <a:lnSpc>
                  <a:spcPct val="79000"/>
                </a:lnSpc>
                <a:spcBef>
                  <a:spcPts val="975"/>
                </a:spcBef>
              </a:pP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map&lt;int,int</a:t>
              </a: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 </a:t>
              </a:r>
              <a:r>
                <a:rPr sz="1700" kern="0" spc="-1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&gt;bomb_map;</a:t>
              </a:r>
              <a:endParaRPr sz="17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l" rtl="0" eaLnBrk="0">
                <a:lnSpc>
                  <a:spcPct val="17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44500" algn="l" rtl="0" eaLnBrk="0">
                <a:lnSpc>
                  <a:spcPts val="2315"/>
                </a:lnSpc>
                <a:spcBef>
                  <a:spcPts val="510"/>
                </a:spcBef>
              </a:pP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//---</a:t>
              </a: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PVP</a:t>
              </a:r>
              <a:r>
                <a:rPr sz="1700" kern="0" spc="5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</a:t>
              </a: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</a:rPr>
                <a:t>同步状态---</a:t>
              </a:r>
              <a:endParaRPr sz="17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pPr marL="444500" algn="l" rtl="0" eaLnBrk="0">
                <a:lnSpc>
                  <a:spcPct val="79000"/>
                </a:lnSpc>
                <a:spcBef>
                  <a:spcPts val="250"/>
                </a:spcBef>
              </a:pPr>
              <a:r>
                <a:rPr sz="1700" kern="0" spc="-1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string</a:t>
              </a:r>
              <a:r>
                <a:rPr sz="1700" kern="0" spc="5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</a:t>
              </a:r>
              <a:r>
                <a:rPr sz="1700" kern="0" spc="-1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opponent_uuid;</a:t>
              </a:r>
              <a:endParaRPr sz="17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44500" algn="l" rtl="0" eaLnBrk="0">
                <a:lnSpc>
                  <a:spcPct val="77000"/>
                </a:lnSpc>
                <a:spcBef>
                  <a:spcPts val="125"/>
                </a:spcBef>
              </a:pPr>
              <a:r>
                <a:rPr sz="2200" kern="0" spc="-50" dirty="0">
                  <a:solidFill>
                    <a:srgbClr val="809068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vector&lt;json</a:t>
              </a:r>
              <a:r>
                <a:rPr sz="2200" kern="0" spc="-5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&gt;event_queue;</a:t>
              </a:r>
              <a:endParaRPr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44500" algn="l" rtl="0" eaLnBrk="0">
                <a:lnSpc>
                  <a:spcPts val="2350"/>
                </a:lnSpc>
              </a:pPr>
              <a:r>
                <a:rPr sz="1300" kern="0" spc="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shared</a:t>
              </a:r>
              <a:r>
                <a:rPr sz="1300" kern="0" spc="10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_</a:t>
              </a:r>
              <a:r>
                <a:rPr sz="1300" kern="0" spc="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ptr</a:t>
              </a:r>
              <a:r>
                <a:rPr sz="1300" kern="0" spc="10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&lt;</a:t>
              </a:r>
              <a:r>
                <a:rPr sz="1300" kern="0" spc="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mutex</a:t>
              </a:r>
              <a:r>
                <a:rPr sz="1300" kern="0" spc="100" dirty="0">
                  <a:solidFill>
                    <a:srgbClr val="50702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&gt;      </a:t>
              </a:r>
              <a:r>
                <a:rPr sz="1300" kern="0" spc="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event</a:t>
              </a:r>
              <a:r>
                <a:rPr sz="1300" kern="0" spc="10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_</a:t>
              </a:r>
              <a:r>
                <a:rPr sz="1300" kern="0" spc="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mutex</a:t>
              </a:r>
              <a:r>
                <a:rPr sz="1300" kern="0" spc="10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;</a:t>
              </a:r>
              <a:endParaRPr sz="13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 rot="21600000">
            <a:off x="9245603" y="5702344"/>
            <a:ext cx="7505773" cy="3409858"/>
            <a:chOff x="0" y="0"/>
            <a:chExt cx="7505773" cy="3409858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7505773" cy="3409858"/>
            </a:xfrm>
            <a:prstGeom prst="rect">
              <a:avLst/>
            </a:prstGeom>
          </p:spPr>
        </p:pic>
        <p:sp>
          <p:nvSpPr>
            <p:cNvPr id="44" name="textbox 44"/>
            <p:cNvSpPr/>
            <p:nvPr/>
          </p:nvSpPr>
          <p:spPr>
            <a:xfrm>
              <a:off x="215875" y="264607"/>
              <a:ext cx="5343525" cy="28784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5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971165" algn="l" rtl="0" eaLnBrk="0">
                <a:lnSpc>
                  <a:spcPct val="92000"/>
                </a:lnSpc>
              </a:pPr>
              <a:r>
                <a:rPr lang="en-US" sz="1700" b="1" kern="0" spc="-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“</a:t>
              </a: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Queue</a:t>
              </a:r>
              <a:r>
                <a:rPr lang="en-US" sz="1700" b="1" kern="0" spc="-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”</a:t>
              </a: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思想</a:t>
              </a:r>
              <a:endParaRPr sz="17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3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432050" algn="l" rtl="0" eaLnBrk="0">
                <a:lnSpc>
                  <a:spcPct val="95000"/>
                </a:lnSpc>
                <a:spcBef>
                  <a:spcPts val="395"/>
                </a:spcBef>
              </a:pPr>
              <a:r>
                <a:rPr sz="1300" kern="0" spc="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自缺潘，佛考他晗作。</a:t>
              </a:r>
              <a:endParaRPr sz="1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2406015" algn="l" rtl="0" eaLnBrk="0">
                <a:lnSpc>
                  <a:spcPct val="96000"/>
                </a:lnSpc>
                <a:spcBef>
                  <a:spcPts val="215"/>
                </a:spcBef>
              </a:pPr>
              <a:r>
                <a:rPr sz="1100" kern="0" spc="4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2.</a:t>
              </a:r>
              <a:r>
                <a:rPr sz="1100" kern="0" spc="-27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100" kern="0" spc="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琏阻非等无浆梦临时队列</a:t>
              </a:r>
              <a:endParaRPr sz="1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r" rtl="0" eaLnBrk="0">
                <a:lnSpc>
                  <a:spcPct val="90000"/>
                </a:lnSpc>
                <a:spcBef>
                  <a:spcPts val="540"/>
                </a:spcBef>
              </a:pPr>
              <a:r>
                <a:rPr sz="900" kern="0" spc="-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1</a:t>
              </a:r>
              <a:endParaRPr sz="9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2577465" algn="l" rtl="0" eaLnBrk="0">
                <a:lnSpc>
                  <a:spcPct val="81000"/>
                </a:lnSpc>
                <a:spcBef>
                  <a:spcPts val="25"/>
                </a:spcBef>
              </a:pPr>
              <a:r>
                <a:rPr sz="2200" kern="0" spc="-10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N</a:t>
              </a:r>
              <a:r>
                <a:rPr sz="2200" kern="0" spc="1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200" kern="0" spc="-10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N</a:t>
              </a:r>
              <a:endParaRPr sz="22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755900" algn="l" rtl="0" eaLnBrk="0">
                <a:lnSpc>
                  <a:spcPts val="1685"/>
                </a:lnSpc>
                <a:spcBef>
                  <a:spcPts val="30"/>
                </a:spcBef>
              </a:pPr>
              <a:r>
                <a:rPr sz="1300" kern="0" spc="-3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姜</a:t>
              </a:r>
              <a:r>
                <a:rPr sz="1300" kern="0" spc="-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300" kern="0" spc="-3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时</a:t>
              </a:r>
              <a:r>
                <a:rPr sz="1300" kern="0" spc="-1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300" kern="0" spc="-3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列</a:t>
              </a:r>
              <a:r>
                <a:rPr sz="1300" kern="0" spc="-3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col</a:t>
              </a:r>
              <a:endParaRPr sz="13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64465" algn="l" rtl="0" eaLnBrk="0">
                <a:lnSpc>
                  <a:spcPct val="79000"/>
                </a:lnSpc>
                <a:spcBef>
                  <a:spcPts val="10"/>
                </a:spcBef>
              </a:pPr>
              <a:r>
                <a:rPr sz="1100" kern="0" spc="8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1.</a:t>
              </a:r>
              <a:r>
                <a:rPr sz="1100" kern="0" spc="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顾战列</a:t>
              </a:r>
              <a:endParaRPr sz="1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12700" algn="l" rtl="0" eaLnBrk="0">
                <a:lnSpc>
                  <a:spcPts val="1410"/>
                </a:lnSpc>
              </a:pPr>
              <a:r>
                <a:rPr sz="1100" kern="0" spc="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(中同引空缺)</a:t>
              </a:r>
              <a:endParaRPr sz="1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2432050" algn="l" rtl="0" eaLnBrk="0">
                <a:lnSpc>
                  <a:spcPct val="96000"/>
                </a:lnSpc>
                <a:spcBef>
                  <a:spcPts val="290"/>
                </a:spcBef>
              </a:pPr>
              <a:r>
                <a:rPr sz="1100" kern="0" spc="7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生成地</a:t>
              </a:r>
              <a:endParaRPr sz="1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2171700" algn="l" rtl="0" eaLnBrk="0">
                <a:lnSpc>
                  <a:spcPct val="81000"/>
                </a:lnSpc>
                <a:spcBef>
                  <a:spcPts val="200"/>
                </a:spcBef>
              </a:pPr>
              <a:r>
                <a:rPr sz="1100" kern="0" spc="-2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(Spawn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</a:t>
              </a:r>
              <a:r>
                <a:rPr sz="1100" kern="0" spc="-2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Pool)</a:t>
              </a:r>
              <a:endParaRPr sz="1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58215" algn="l" rtl="0" eaLnBrk="0">
                <a:lnSpc>
                  <a:spcPct val="89000"/>
                </a:lnSpc>
                <a:spcBef>
                  <a:spcPts val="1445"/>
                </a:spcBef>
              </a:pPr>
              <a:r>
                <a:rPr sz="1100" kern="0" spc="-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6</a:t>
              </a:r>
              <a:r>
                <a:rPr sz="11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    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</a:t>
              </a:r>
              <a:r>
                <a:rPr sz="1100" kern="0" spc="-3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</a:t>
              </a:r>
              <a:endParaRPr sz="1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2000"/>
                </a:lnSpc>
              </a:pPr>
              <a:endParaRPr sz="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504315" algn="l" rtl="0" eaLnBrk="0">
                <a:lnSpc>
                  <a:spcPct val="84000"/>
                </a:lnSpc>
                <a:spcBef>
                  <a:spcPts val="5"/>
                </a:spcBef>
              </a:pPr>
              <a:r>
                <a:rPr sz="1300" kern="0" spc="-2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</a:t>
              </a:r>
              <a:endParaRPr sz="13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9302747" y="2768559"/>
            <a:ext cx="7448629" cy="2736859"/>
            <a:chOff x="0" y="0"/>
            <a:chExt cx="7448629" cy="2736859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7448629" cy="2736859"/>
            </a:xfrm>
            <a:prstGeom prst="rect">
              <a:avLst/>
            </a:prstGeom>
          </p:spPr>
        </p:pic>
        <p:sp>
          <p:nvSpPr>
            <p:cNvPr id="48" name="textbox 48"/>
            <p:cNvSpPr/>
            <p:nvPr/>
          </p:nvSpPr>
          <p:spPr>
            <a:xfrm>
              <a:off x="730250" y="253365"/>
              <a:ext cx="6454140" cy="23641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5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81000"/>
                </a:lnSpc>
              </a:pP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vector&lt;ve</a:t>
              </a:r>
              <a:r>
                <a:rPr sz="1700" b="1" kern="0" spc="-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ctor</a:t>
              </a:r>
              <a:r>
                <a:rPr lang="en-US" sz="1700" b="1" kern="0" spc="-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&lt;</a:t>
              </a:r>
              <a:r>
                <a:rPr sz="1700" b="1" kern="0" spc="-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int&gt;&gt;</a:t>
              </a:r>
              <a:endParaRPr sz="1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8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5689600" indent="-50800" algn="l" rtl="0" eaLnBrk="0">
                <a:lnSpc>
                  <a:spcPct val="107000"/>
                </a:lnSpc>
                <a:spcBef>
                  <a:spcPts val="340"/>
                </a:spcBef>
              </a:pPr>
              <a:r>
                <a:rPr sz="1100" kern="0" spc="-4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((3,3),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</a:t>
              </a:r>
              <a:r>
                <a:rPr sz="11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(3.4),</a:t>
              </a:r>
              <a:r>
                <a:rPr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</a:t>
              </a:r>
              <a:r>
                <a:rPr sz="11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(4,3),</a:t>
              </a:r>
              <a:r>
                <a:rPr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</a:t>
              </a:r>
              <a:r>
                <a:rPr sz="11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(4.4),</a:t>
              </a:r>
              <a:endParaRPr sz="1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5689600" algn="l" rtl="0" eaLnBrk="0">
                <a:lnSpc>
                  <a:spcPct val="84000"/>
                </a:lnSpc>
                <a:spcBef>
                  <a:spcPts val="10"/>
                </a:spcBef>
              </a:pPr>
              <a:endParaRPr sz="13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3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31000"/>
                </a:lnSpc>
              </a:pPr>
              <a:r>
                <a:rPr lang="en-US"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                                            </a:t>
              </a:r>
              <a:endParaRPr lang="en-US" sz="11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l" rtl="0" eaLnBrk="0">
                <a:lnSpc>
                  <a:spcPct val="131000"/>
                </a:lnSpc>
              </a:pPr>
              <a:r>
                <a:rPr lang="en-US"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                                                        “</a:t>
              </a:r>
              <a:r>
                <a:rPr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std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::</a:t>
              </a:r>
              <a:r>
                <a:rPr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set</a:t>
              </a:r>
              <a:r>
                <a:rPr lang="en-US"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”</a:t>
              </a:r>
              <a:r>
                <a:rPr lang="zh-CN" sz="1100" kern="0" spc="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自动去重</a:t>
              </a:r>
              <a:r>
                <a:rPr sz="1100" kern="0" spc="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,</a:t>
              </a:r>
              <a:endParaRPr sz="1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937000" algn="l" rtl="0" eaLnBrk="0">
                <a:lnSpc>
                  <a:spcPct val="96000"/>
                </a:lnSpc>
                <a:spcBef>
                  <a:spcPts val="135"/>
                </a:spcBef>
              </a:pPr>
              <a:r>
                <a:rPr lang="en-US" altLang="zh-CN" sz="11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          </a:t>
              </a:r>
              <a:r>
                <a:rPr lang="zh-CN" sz="11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防止</a:t>
              </a:r>
              <a:r>
                <a:rPr lang="zh-CN" sz="11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重复计分</a:t>
              </a:r>
              <a:endParaRPr lang="zh-CN" sz="1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0" name="textbox 50"/>
          <p:cNvSpPr/>
          <p:nvPr/>
        </p:nvSpPr>
        <p:spPr>
          <a:xfrm>
            <a:off x="942306" y="799004"/>
            <a:ext cx="9484994" cy="7385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900" b="1" kern="0" spc="40" dirty="0">
                <a:solidFill>
                  <a:srgbClr val="207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引擎核心：驱动游戏世界的状态</a:t>
            </a:r>
            <a:r>
              <a:rPr sz="4900" b="1" kern="0" spc="30" dirty="0">
                <a:solidFill>
                  <a:srgbClr val="207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129426" y="2204380"/>
            <a:ext cx="5436870" cy="468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b="1" kern="0" spc="0" dirty="0">
                <a:solidFill>
                  <a:srgbClr val="20608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GameSession</a:t>
            </a:r>
            <a:r>
              <a:rPr sz="3000" b="1" kern="0" spc="70" dirty="0">
                <a:solidFill>
                  <a:srgbClr val="20608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3000" kern="0" spc="440" dirty="0">
                <a:solidFill>
                  <a:srgbClr val="20608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3000" b="1" kern="0" spc="70" dirty="0">
                <a:solidFill>
                  <a:srgbClr val="206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游戏会话模型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9409875" y="2205931"/>
            <a:ext cx="2715895" cy="469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b="1" kern="0" spc="0" dirty="0">
                <a:solidFill>
                  <a:srgbClr val="205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可视化数据结构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5659059" y="7383913"/>
            <a:ext cx="946150" cy="725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6000"/>
              </a:lnSpc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回怎军隔格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(新元紫岳</a:t>
            </a:r>
            <a:r>
              <a:rPr sz="11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sz="11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顶，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旧元聚在底，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3500" algn="l" rtl="0" eaLnBrk="0">
              <a:lnSpc>
                <a:spcPct val="95000"/>
              </a:lnSpc>
              <a:spcBef>
                <a:spcPts val="140"/>
              </a:spcBef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完底下器)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3049313" y="8431086"/>
            <a:ext cx="1375410" cy="3638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1100" kern="0" spc="-2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在队头桶入新元素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02565" algn="l" rtl="0" eaLnBrk="0">
              <a:lnSpc>
                <a:spcPct val="95000"/>
              </a:lnSpc>
              <a:spcBef>
                <a:spcPts val="145"/>
              </a:spcBef>
            </a:pP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(璜元</a:t>
            </a: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sz="1100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十缺口)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4725708" y="7143852"/>
            <a:ext cx="784225" cy="606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600" kern="0" spc="10" baseline="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2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  <a:spcBef>
                <a:spcPts val="160"/>
              </a:spcBef>
            </a:pPr>
            <a:r>
              <a:rPr sz="1600" kern="0" spc="10" baseline="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endParaRPr sz="2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11880920" y="4001053"/>
            <a:ext cx="686434" cy="401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O(1)</a:t>
            </a:r>
            <a:endParaRPr sz="1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10407587" y="7200326"/>
            <a:ext cx="92710" cy="15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4725708" y="6601868"/>
            <a:ext cx="90805" cy="15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0407587" y="8102465"/>
            <a:ext cx="88900" cy="153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2768600"/>
            <a:ext cx="7620000" cy="6914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6297295"/>
            <a:ext cx="7454900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0760" y="6184855"/>
            <a:ext cx="16554432" cy="3409955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76199" y="1650992"/>
            <a:ext cx="13982782" cy="3765572"/>
          </a:xfrm>
          <a:prstGeom prst="rect">
            <a:avLst/>
          </a:prstGeom>
        </p:spPr>
      </p:pic>
      <p:sp>
        <p:nvSpPr>
          <p:cNvPr id="80" name="textbox 80"/>
          <p:cNvSpPr/>
          <p:nvPr/>
        </p:nvSpPr>
        <p:spPr>
          <a:xfrm>
            <a:off x="478137" y="353566"/>
            <a:ext cx="10181590" cy="4271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500" b="1" kern="0" spc="30" dirty="0">
                <a:solidFill>
                  <a:srgbClr val="207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智能与严谨：保证游戏体验的核心算法</a:t>
            </a:r>
            <a:endParaRPr sz="4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0325" algn="l" rtl="0" eaLnBrk="0">
              <a:lnSpc>
                <a:spcPct val="98000"/>
              </a:lnSpc>
              <a:spcBef>
                <a:spcPts val="1320"/>
              </a:spcBef>
            </a:pPr>
            <a:r>
              <a:rPr sz="28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地图生成与死锁规避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5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1010" algn="l" rtl="0" eaLnBrk="0">
              <a:lnSpc>
                <a:spcPts val="2805"/>
              </a:lnSpc>
              <a:spcBef>
                <a:spcPts val="340"/>
              </a:spcBef>
            </a:pPr>
            <a:r>
              <a:rPr sz="1700" kern="0" spc="-10" baseline="200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r>
              <a:rPr sz="1400" kern="0" spc="-10" baseline="91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sz="1700" kern="0" spc="-10" baseline="200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1000" kern="0" spc="-1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1000" kern="0" spc="-2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</a:t>
            </a:r>
            <a:r>
              <a:rPr sz="1700" kern="0" spc="-20" baseline="2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10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400" kern="0" spc="-20" baseline="91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降</a:t>
            </a:r>
            <a:r>
              <a:rPr sz="1700" kern="0" spc="-20" baseline="2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1400" kern="0" spc="-20" baseline="91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700" kern="0" spc="-20" baseline="2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r>
              <a:rPr sz="10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700" kern="0" spc="-20" baseline="2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10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400" kern="0" spc="-20" baseline="17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险</a:t>
            </a:r>
            <a:r>
              <a:rPr sz="1700" kern="0" spc="-20" baseline="14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rd</a:t>
            </a:r>
            <a:r>
              <a:rPr sz="1700" kern="0" spc="-20" baseline="2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;</a:t>
            </a:r>
            <a:r>
              <a:rPr sz="1400" kern="0" spc="-20" baseline="91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份有3</a:t>
            </a:r>
            <a:r>
              <a:rPr sz="900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00" kern="0" spc="-20" baseline="910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愿地确</a:t>
            </a:r>
            <a:endParaRPr sz="1400" baseline="91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24510" algn="l" rtl="0" eaLnBrk="0">
              <a:lnSpc>
                <a:spcPts val="2575"/>
              </a:lnSpc>
              <a:spcBef>
                <a:spcPts val="105"/>
              </a:spcBef>
              <a:tabLst>
                <a:tab pos="527050" algn="l"/>
              </a:tabLst>
            </a:pPr>
            <a:r>
              <a:rPr sz="1400" kern="0" spc="0" dirty="0">
                <a:solidFill>
                  <a:srgbClr val="B89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300" kern="0" spc="-40" baseline="11000" dirty="0">
                <a:solidFill>
                  <a:srgbClr val="B89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ic</a:t>
            </a:r>
            <a:r>
              <a:rPr sz="1400" kern="0" spc="-40" dirty="0">
                <a:solidFill>
                  <a:srgbClr val="B89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300" kern="0" spc="-4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2300" kern="0" spc="-4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1900" kern="0" spc="-40" baseline="76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</a:t>
            </a:r>
            <a:r>
              <a:rPr sz="1900" kern="0" spc="-40" baseline="76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2300" kern="0" spc="-4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14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900" kern="0" spc="-40" baseline="76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(r</a:t>
            </a:r>
            <a:r>
              <a:rPr sz="12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-40" baseline="76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2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300" kern="0" spc="-4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trsbut</a:t>
            </a:r>
            <a:r>
              <a:rPr sz="2300" kern="0" spc="-5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iono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-50" baseline="11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dis(1,5);</a:t>
            </a:r>
            <a:endParaRPr sz="2300" baseline="1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1295" algn="l" rtl="0" eaLnBrk="0">
              <a:lnSpc>
                <a:spcPts val="1920"/>
              </a:lnSpc>
              <a:spcBef>
                <a:spcPts val="490"/>
              </a:spcBef>
            </a:pPr>
            <a:r>
              <a:rPr sz="1500" kern="0" spc="0" dirty="0">
                <a:solidFill>
                  <a:srgbClr val="806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for(int</a:t>
            </a:r>
            <a:r>
              <a:rPr sz="1500" kern="0" spc="60" dirty="0">
                <a:solidFill>
                  <a:srgbClr val="806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r=0;r&lt;8;++r){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7845" algn="l" rtl="0" eaLnBrk="0">
              <a:lnSpc>
                <a:spcPct val="100000"/>
              </a:lnSpc>
              <a:spcBef>
                <a:spcPts val="10"/>
              </a:spcBef>
            </a:pPr>
            <a:r>
              <a:rPr sz="1200" kern="0" spc="0" dirty="0">
                <a:solidFill>
                  <a:srgbClr val="A07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Tor</a:t>
            </a:r>
            <a:r>
              <a:rPr sz="1200" kern="0" spc="20" dirty="0">
                <a:solidFill>
                  <a:srgbClr val="A07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A07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    </a:t>
            </a:r>
            <a:r>
              <a:rPr sz="1200" kern="0" spc="0" dirty="0">
                <a:solidFill>
                  <a:srgbClr val="908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</a:t>
            </a:r>
            <a:r>
              <a:rPr sz="1200" kern="0" spc="20" dirty="0">
                <a:solidFill>
                  <a:srgbClr val="908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=8;c&lt;81           </a:t>
            </a:r>
            <a:r>
              <a:rPr sz="1200" kern="0" spc="10" dirty="0">
                <a:solidFill>
                  <a:srgbClr val="908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++c){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300"/>
              </a:lnSpc>
              <a:spcBef>
                <a:spcPts val="360"/>
              </a:spcBef>
            </a:pPr>
            <a:r>
              <a:rPr sz="1900" kern="0" spc="0" baseline="-900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tl</a:t>
            </a:r>
            <a:r>
              <a:rPr sz="1200" kern="0" spc="2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2300" kern="0" spc="0" baseline="44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</a:t>
            </a:r>
            <a:r>
              <a:rPr sz="1900" kern="0" spc="0" baseline="-900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e)</a:t>
            </a:r>
            <a:r>
              <a:rPr sz="1200" kern="0" spc="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</a:t>
            </a:r>
            <a:r>
              <a:rPr sz="1200" kern="0" spc="-1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</a:t>
            </a:r>
            <a:r>
              <a:rPr sz="1800" b="1" kern="0" spc="-10" dirty="0">
                <a:solidFill>
                  <a:srgbClr val="804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只需检查左边和上边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146810" algn="l" rtl="0" eaLnBrk="0">
              <a:lnSpc>
                <a:spcPct val="81000"/>
              </a:lnSpc>
              <a:spcBef>
                <a:spcPts val="28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)1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146810" algn="l" rtl="0" eaLnBrk="0">
              <a:lnSpc>
                <a:spcPts val="1700"/>
              </a:lnSpc>
              <a:spcBef>
                <a:spcPts val="1175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bool natchtl =(c 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28G session.sap[rJ[c-1]=gem 6G</a:t>
            </a:r>
            <a:r>
              <a:rPr sz="1400" kern="0" spc="8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session.Pap[r][c-2]=gem);</a:t>
            </a:r>
            <a:endParaRPr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6810" algn="l" rtl="0" eaLnBrk="0">
              <a:lnSpc>
                <a:spcPts val="1705"/>
              </a:lnSpc>
              <a:spcBef>
                <a:spcPts val="680"/>
              </a:spcBef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bool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matchV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=(r&gt;=286       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session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raplr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-1)íc1=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6&amp;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session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wap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[r-21[c]=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geml</a:t>
            </a:r>
            <a:r>
              <a:rPr sz="12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;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88310" algn="l" rtl="0" eaLnBrk="0">
              <a:lnSpc>
                <a:spcPts val="1705"/>
              </a:lnSpc>
              <a:spcBef>
                <a:spcPts val="5"/>
              </a:spcBef>
            </a:pPr>
            <a:r>
              <a:rPr sz="1200" kern="0" spc="-60" dirty="0">
                <a:solidFill>
                  <a:srgbClr val="9048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break</a:t>
            </a:r>
            <a:r>
              <a:rPr sz="1200" kern="0" spc="-90" dirty="0">
                <a:solidFill>
                  <a:srgbClr val="9048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//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天全，可</a:t>
            </a:r>
            <a:r>
              <a:rPr sz="1200" kern="0" spc="-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以用边个册色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1791410" y="3268965"/>
            <a:ext cx="156845" cy="146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200" kern="0" spc="-3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ru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4" name="textbox 84"/>
          <p:cNvSpPr/>
          <p:nvPr/>
        </p:nvSpPr>
        <p:spPr>
          <a:xfrm>
            <a:off x="1806491" y="3110707"/>
            <a:ext cx="118110" cy="1612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70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09018" y="3123214"/>
            <a:ext cx="102579" cy="292317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1601862" y="3268965"/>
            <a:ext cx="107950" cy="146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200" kern="0" spc="-1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1616944" y="3110707"/>
            <a:ext cx="113664" cy="161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70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1314366" y="3239613"/>
            <a:ext cx="227965" cy="175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200" kern="0" spc="20" dirty="0">
                <a:solidFill>
                  <a:srgbClr val="7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wh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" name="textbox 94"/>
          <p:cNvSpPr/>
          <p:nvPr/>
        </p:nvSpPr>
        <p:spPr>
          <a:xfrm>
            <a:off x="1314366" y="3065068"/>
            <a:ext cx="227965" cy="207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500" kern="0" spc="0" dirty="0">
                <a:solidFill>
                  <a:srgbClr val="88406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6" name="textbox 96"/>
          <p:cNvSpPr/>
          <p:nvPr/>
        </p:nvSpPr>
        <p:spPr>
          <a:xfrm>
            <a:off x="2757982" y="2405645"/>
            <a:ext cx="116839" cy="1771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2878942" y="2248012"/>
            <a:ext cx="118745" cy="175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);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834624" y="2260712"/>
            <a:ext cx="49371" cy="263538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656029" y="2260712"/>
            <a:ext cx="125807" cy="327317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2345038" y="2371787"/>
            <a:ext cx="173989" cy="210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kern="0" spc="-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nt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2393231" y="2285477"/>
            <a:ext cx="169545" cy="136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1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2081040" y="2405645"/>
            <a:ext cx="126364" cy="1771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2102896" y="2253091"/>
            <a:ext cx="99060" cy="168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1849776" y="2366078"/>
            <a:ext cx="252729" cy="216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868581" y="2250869"/>
            <a:ext cx="254000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892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textbox 116"/>
          <p:cNvSpPr/>
          <p:nvPr/>
        </p:nvSpPr>
        <p:spPr>
          <a:xfrm>
            <a:off x="1761454" y="2367850"/>
            <a:ext cx="112395" cy="208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3000"/>
              </a:lnSpc>
            </a:pPr>
            <a:r>
              <a:rPr sz="1300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textbox 118"/>
          <p:cNvSpPr/>
          <p:nvPr/>
        </p:nvSpPr>
        <p:spPr>
          <a:xfrm>
            <a:off x="1781316" y="2264046"/>
            <a:ext cx="68580" cy="1581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2000"/>
              </a:lnSpc>
            </a:pPr>
            <a:r>
              <a:rPr sz="12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0" name="textbox 120"/>
          <p:cNvSpPr/>
          <p:nvPr/>
        </p:nvSpPr>
        <p:spPr>
          <a:xfrm>
            <a:off x="1537357" y="2405645"/>
            <a:ext cx="228600" cy="1771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500" kern="0" spc="-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un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1577102" y="2250869"/>
            <a:ext cx="209550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-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1m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1313453" y="2307023"/>
            <a:ext cx="183514" cy="337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36000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td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316331" y="2248012"/>
            <a:ext cx="203200" cy="1739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std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666735" y="2371787"/>
            <a:ext cx="336550" cy="210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kern="0" spc="0" dirty="0">
                <a:solidFill>
                  <a:srgbClr val="B89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666735" y="2248012"/>
            <a:ext cx="352425" cy="1739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200" kern="0" spc="0" dirty="0">
                <a:solidFill>
                  <a:srgbClr val="A08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stetic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2528598" y="2064873"/>
            <a:ext cx="205104" cy="174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0000"/>
              </a:lnSpc>
            </a:pP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2745420" y="1878047"/>
            <a:ext cx="179070" cy="207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征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2396854" y="2067038"/>
            <a:ext cx="111760" cy="175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175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2546530" y="1878047"/>
            <a:ext cx="179070" cy="209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5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悟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910736" y="2064873"/>
            <a:ext cx="215900" cy="174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0000"/>
              </a:lnSpc>
            </a:pP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on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2" name="textbox 142"/>
          <p:cNvSpPr/>
          <p:nvPr/>
        </p:nvSpPr>
        <p:spPr>
          <a:xfrm>
            <a:off x="1969639" y="1878047"/>
            <a:ext cx="173989" cy="208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63939" y="1890747"/>
            <a:ext cx="153828" cy="292731"/>
          </a:xfrm>
          <a:prstGeom prst="rect">
            <a:avLst/>
          </a:prstGeom>
        </p:spPr>
      </p:pic>
      <p:sp>
        <p:nvSpPr>
          <p:cNvPr id="146" name="textbox 146"/>
          <p:cNvSpPr/>
          <p:nvPr/>
        </p:nvSpPr>
        <p:spPr>
          <a:xfrm>
            <a:off x="1563937" y="2064873"/>
            <a:ext cx="170814" cy="174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0000"/>
              </a:lnSpc>
            </a:pPr>
            <a:r>
              <a:rPr sz="1400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1591994" y="1878047"/>
            <a:ext cx="179070" cy="212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65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1362973" y="1966252"/>
            <a:ext cx="215265" cy="334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45000"/>
              </a:lnSpc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d::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1406401" y="1878047"/>
            <a:ext cx="175260" cy="211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6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怒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1028939" y="2031015"/>
            <a:ext cx="353695" cy="210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kern="0" spc="-6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</a:t>
            </a:r>
            <a:r>
              <a:rPr sz="1500" kern="0" spc="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6" name="textbox 156"/>
          <p:cNvSpPr/>
          <p:nvPr/>
        </p:nvSpPr>
        <p:spPr>
          <a:xfrm>
            <a:off x="1072367" y="1878047"/>
            <a:ext cx="352425" cy="215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4000"/>
              </a:lnSpc>
            </a:pPr>
            <a:r>
              <a:rPr sz="1200" kern="0" spc="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生比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8" name="textbox 158"/>
          <p:cNvSpPr/>
          <p:nvPr/>
        </p:nvSpPr>
        <p:spPr>
          <a:xfrm>
            <a:off x="666735" y="2031015"/>
            <a:ext cx="281940" cy="210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kern="0" spc="0" dirty="0">
                <a:solidFill>
                  <a:srgbClr val="B880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666735" y="1878047"/>
            <a:ext cx="277495" cy="219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6000"/>
              </a:lnSpc>
            </a:pPr>
            <a:r>
              <a:rPr sz="1200" kern="0" spc="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1/1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2" name="textbox 162"/>
          <p:cNvSpPr/>
          <p:nvPr/>
        </p:nvSpPr>
        <p:spPr>
          <a:xfrm>
            <a:off x="9582232" y="6366502"/>
            <a:ext cx="1603375" cy="2751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215" algn="l" rtl="0" eaLnBrk="0">
              <a:lnSpc>
                <a:spcPct val="84000"/>
              </a:lnSpc>
            </a:pP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Decision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Logic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705"/>
              </a:lnSpc>
              <a:spcBef>
                <a:spcPts val="5"/>
              </a:spcBef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based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on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difficulty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2915" algn="l" rtl="0" eaLnBrk="0">
              <a:lnSpc>
                <a:spcPts val="920"/>
              </a:lnSpc>
              <a:spcBef>
                <a:spcPts val="370"/>
              </a:spcBef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Random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7515" algn="l" rtl="0" eaLnBrk="0">
              <a:lnSpc>
                <a:spcPts val="1750"/>
              </a:lnSpc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Selection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1465" algn="l" rtl="0" eaLnBrk="0">
              <a:lnSpc>
                <a:spcPts val="1705"/>
              </a:lnSpc>
              <a:spcBef>
                <a:spcPts val="37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Sort</a:t>
            </a:r>
            <a:r>
              <a:rPr sz="1200" kern="0" spc="2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by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score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20700" algn="l" rtl="0" eaLnBrk="0">
              <a:lnSpc>
                <a:spcPts val="1705"/>
              </a:lnSpc>
              <a:spcBef>
                <a:spcPts val="145"/>
              </a:spcBef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desc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5115" algn="l" rtl="0" eaLnBrk="0">
              <a:lnSpc>
                <a:spcPts val="1705"/>
              </a:lnSpc>
              <a:spcBef>
                <a:spcPts val="36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Sort</a:t>
            </a:r>
            <a:r>
              <a:rPr sz="1200" kern="0" spc="2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by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score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9750" algn="l" rtl="0" eaLnBrk="0">
              <a:lnSpc>
                <a:spcPts val="1705"/>
              </a:lnSpc>
              <a:spcBef>
                <a:spcPts val="95"/>
              </a:spcBef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desc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13036554" y="6345577"/>
            <a:ext cx="3425825" cy="1060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Easy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Random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):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  <a:spcBef>
                <a:spcPts val="305"/>
              </a:spcBef>
            </a:pP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</a:t>
            </a:r>
            <a:r>
              <a:rPr lang="zh-CN" sz="12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所有可走的随机选择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21000"/>
              </a:lnSpc>
              <a:spcBef>
                <a:spcPts val="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Normal  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Probabilistic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):70%</a:t>
            </a:r>
            <a:r>
              <a:rPr lang="zh-CN" sz="1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选择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优解，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30%</a:t>
            </a:r>
            <a:r>
              <a:rPr lang="zh-CN" sz="1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概率选择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次优解，模拟人类失误。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3036556" y="8859170"/>
            <a:ext cx="4323079" cy="808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Hard</a:t>
            </a:r>
            <a:r>
              <a:rPr sz="12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200" b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Greedy</a:t>
            </a:r>
            <a:r>
              <a:rPr sz="1200" b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</a:t>
            </a: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Max</a:t>
            </a:r>
            <a:r>
              <a:rPr sz="1200" b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Score</a:t>
            </a:r>
            <a:r>
              <a:rPr sz="1200" b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):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永远选择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4605" algn="l" rtl="0" eaLnBrk="0">
              <a:lnSpc>
                <a:spcPts val="1645"/>
              </a:lnSpc>
            </a:pP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预期</a:t>
            </a:r>
            <a:r>
              <a:rPr lang="zh-CN" sz="1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得分最高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sz="1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运动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6013448" y="7039331"/>
            <a:ext cx="1669414" cy="14312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4465" algn="l" rtl="0" eaLnBrk="0">
              <a:lnSpc>
                <a:spcPct val="83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std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::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vector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&lt;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&gt;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295"/>
              </a:spcBef>
            </a:pP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Temporary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Moves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List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ts val="3195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(r,c,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score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ts val="1705"/>
              </a:lnSpc>
              <a:spcBef>
                <a:spcPts val="94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(r,c,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dir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score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ts val="1705"/>
              </a:lnSpc>
              <a:spcBef>
                <a:spcPts val="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     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(r,c,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dir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score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}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666735" y="7304089"/>
            <a:ext cx="1014094" cy="1438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GameSession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0" algn="l" rtl="0" eaLnBrk="0">
              <a:lnSpc>
                <a:spcPct val="85000"/>
              </a:lnSpc>
              <a:spcBef>
                <a:spcPts val="290"/>
              </a:spcBef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State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5565" algn="l" rtl="0" eaLnBrk="0">
              <a:lnSpc>
                <a:spcPct val="85000"/>
              </a:lnSpc>
              <a:spcBef>
                <a:spcPts val="360"/>
              </a:spcBef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GameConfig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7315" algn="l" rtl="0" eaLnBrk="0">
              <a:lnSpc>
                <a:spcPct val="85000"/>
              </a:lnSpc>
              <a:spcBef>
                <a:spcPts val="275"/>
              </a:spcBef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Constants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8502615" y="6976101"/>
            <a:ext cx="653415" cy="21228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0" algn="l" rtl="0" eaLnBrk="0">
              <a:lnSpc>
                <a:spcPct val="84000"/>
              </a:lnSpc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Easy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705"/>
              </a:lnSpc>
              <a:spcBef>
                <a:spcPts val="255"/>
              </a:spcBef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(Level</a:t>
            </a:r>
            <a:r>
              <a:rPr sz="1200" kern="0" spc="3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215" algn="l" rtl="0" eaLnBrk="0">
              <a:lnSpc>
                <a:spcPct val="83000"/>
              </a:lnSpc>
              <a:spcBef>
                <a:spcPts val="365"/>
              </a:spcBef>
            </a:pP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Nomal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705"/>
              </a:lnSpc>
              <a:spcBef>
                <a:spcPts val="15"/>
              </a:spcBef>
            </a:pPr>
            <a:r>
              <a:rPr sz="12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Level</a:t>
            </a:r>
            <a:r>
              <a:rPr sz="12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2)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0" algn="l" rtl="0" eaLnBrk="0">
              <a:lnSpc>
                <a:spcPct val="77000"/>
              </a:lnSpc>
              <a:spcBef>
                <a:spcPts val="370"/>
              </a:spcBef>
            </a:pP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Hard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705"/>
              </a:lnSpc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Level</a:t>
            </a:r>
            <a:r>
              <a:rPr sz="12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4566859" y="3123058"/>
            <a:ext cx="2096135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350" algn="l" rtl="0" eaLnBrk="0">
              <a:lnSpc>
                <a:spcPct val="121000"/>
              </a:lnSpc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回溯检查</a:t>
            </a:r>
            <a:r>
              <a:rPr sz="1800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rollback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),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确保无初始三连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590543" y="5747138"/>
            <a:ext cx="3447415" cy="439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PVE AI</a:t>
            </a:r>
            <a:r>
              <a:rPr sz="28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分级决策逻辑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11391965" y="7860650"/>
            <a:ext cx="1036319" cy="12376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3665" algn="l" rtl="0" eaLnBrk="0">
              <a:lnSpc>
                <a:spcPct val="84000"/>
              </a:lnSpc>
            </a:pP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70%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Best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/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705"/>
              </a:lnSpc>
              <a:spcBef>
                <a:spcPts val="15"/>
              </a:spcBef>
            </a:pP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30%2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nd   Best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7315" algn="l" rtl="0" eaLnBrk="0">
              <a:lnSpc>
                <a:spcPct val="84000"/>
              </a:lnSpc>
              <a:spcBef>
                <a:spcPts val="37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Select</a:t>
            </a:r>
            <a:r>
              <a:rPr sz="1200" kern="0" spc="3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Best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8915" algn="l" rtl="0" eaLnBrk="0">
              <a:lnSpc>
                <a:spcPct val="85000"/>
              </a:lnSpc>
              <a:spcBef>
                <a:spcPts val="5"/>
              </a:spcBef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Greedy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0" name="textbox 180"/>
          <p:cNvSpPr/>
          <p:nvPr/>
        </p:nvSpPr>
        <p:spPr>
          <a:xfrm>
            <a:off x="2489224" y="7805717"/>
            <a:ext cx="1054100" cy="631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1000"/>
              </a:lnSpc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Time</a:t>
            </a:r>
            <a:r>
              <a:rPr sz="1200" kern="0" spc="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Checks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algn="l" rtl="0" eaLnBrk="0">
              <a:lnSpc>
                <a:spcPts val="1665"/>
              </a:lnSpc>
            </a:pPr>
            <a:r>
              <a:rPr sz="12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frozen</a:t>
            </a:r>
            <a:r>
              <a:rPr sz="12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start</a:t>
            </a:r>
            <a:r>
              <a:rPr sz="12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9865" algn="l" rtl="0" eaLnBrk="0">
              <a:lnSpc>
                <a:spcPts val="2075"/>
              </a:lnSpc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delay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15347999" y="7835409"/>
            <a:ext cx="1382394" cy="412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indent="-12065" algn="l" rtl="0" eaLnBrk="0">
              <a:lnSpc>
                <a:spcPct val="106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processMovel</a:t>
            </a: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uuid,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bm</a:t>
            </a:r>
            <a:r>
              <a:rPr sz="1200" b="1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.r,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bm</a:t>
            </a:r>
            <a:r>
              <a:rPr sz="1200" b="1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.c,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bm</a:t>
            </a:r>
            <a:r>
              <a:rPr sz="1200" b="1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dir</a:t>
            </a:r>
            <a:r>
              <a:rPr sz="1200" b="1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13430273" y="7862873"/>
            <a:ext cx="1086485" cy="404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Selected</a:t>
            </a:r>
            <a:r>
              <a:rPr sz="1200" kern="0" spc="2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Move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315" algn="l" rtl="0" eaLnBrk="0">
              <a:lnSpc>
                <a:spcPts val="1705"/>
              </a:lnSpc>
              <a:spcBef>
                <a:spcPts val="65"/>
              </a:spcBef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(bm)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6" name="textbox 186"/>
          <p:cNvSpPr/>
          <p:nvPr/>
        </p:nvSpPr>
        <p:spPr>
          <a:xfrm>
            <a:off x="4184668" y="7958432"/>
            <a:ext cx="1316989" cy="180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12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getAIIMoves(map)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1710055"/>
            <a:ext cx="792099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694838" y="671361"/>
            <a:ext cx="11233150" cy="2652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0980" algn="l" rtl="0" eaLnBrk="0">
              <a:lnSpc>
                <a:spcPct val="95000"/>
              </a:lnSpc>
            </a:pPr>
            <a:r>
              <a:rPr sz="4600" b="1" kern="0" spc="20" dirty="0">
                <a:solidFill>
                  <a:srgbClr val="208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极速手感：乐观</a:t>
            </a:r>
            <a:r>
              <a:rPr sz="4600" b="1" kern="0" spc="0" dirty="0">
                <a:solidFill>
                  <a:srgbClr val="20809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sz="4600" b="1" kern="0" spc="20" dirty="0">
                <a:solidFill>
                  <a:srgbClr val="208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带来的零延迟体验</a:t>
            </a:r>
            <a:endParaRPr sz="4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3000"/>
              </a:lnSpc>
              <a:spcBef>
                <a:spcPts val="970"/>
              </a:spcBef>
            </a:pP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“乐观</a:t>
            </a:r>
            <a:r>
              <a:rPr sz="3200" kern="0" spc="-8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UI”(Optimistic </a:t>
            </a:r>
            <a:r>
              <a:rPr sz="32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UI)</a:t>
            </a:r>
            <a:r>
              <a:rPr sz="3200" b="1" kern="0" spc="5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2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机制</a:t>
            </a:r>
            <a:r>
              <a:rPr sz="3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</a:t>
            </a:r>
            <a:r>
              <a:rPr sz="32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动态视觉反馈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7035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传统流程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</a:t>
            </a:r>
            <a:r>
              <a:rPr sz="1600" kern="0" spc="0" baseline="16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LV</a:t>
            </a:r>
            <a:r>
              <a:rPr sz="1600" kern="0" spc="120" baseline="16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1:</a:t>
            </a:r>
            <a:r>
              <a:rPr sz="1000" kern="0" spc="-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120" baseline="1600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热鼻振动</a:t>
            </a:r>
            <a:endParaRPr sz="1600" baseline="160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096375" algn="l" rtl="0" eaLnBrk="0">
              <a:lnSpc>
                <a:spcPct val="97000"/>
              </a:lnSpc>
              <a:spcBef>
                <a:spcPts val="5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盒币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分就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目任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10477500" y="6330950"/>
            <a:ext cx="6082030" cy="3342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3810" algn="l" rtl="0" eaLnBrk="0">
              <a:lnSpc>
                <a:spcPct val="100000"/>
              </a:lnSpc>
            </a:pPr>
            <a:r>
              <a:rPr sz="2200" b="1" kern="0" spc="-10" dirty="0">
                <a:solidFill>
                  <a:srgbClr val="207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即时动画</a:t>
            </a: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宝石交换、消除、下落均由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CSS3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动画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驱动，保证60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fps</a:t>
            </a:r>
            <a:r>
              <a:rPr sz="2200" kern="0" spc="-4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流畅度。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b="1" kern="0" spc="20" dirty="0">
                <a:solidFill>
                  <a:srgbClr val="207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程序化音效：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Web</a:t>
            </a:r>
            <a:r>
              <a:rPr sz="2200" kern="0" spc="2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Audio</a:t>
            </a:r>
            <a:r>
              <a:rPr sz="2200" kern="0" spc="2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API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实时合成音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</a:t>
            </a:r>
            <a:endParaRPr sz="2200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651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(频率公式：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f=440+combo*50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Hz),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告别音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频文</a:t>
            </a:r>
            <a:r>
              <a:rPr lang="zh-CN"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件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加载延迟，资源占用降低90%。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665"/>
              </a:spcBef>
            </a:pPr>
            <a:r>
              <a:rPr sz="2200" kern="0" spc="0" dirty="0">
                <a:solidFill>
                  <a:srgbClr val="207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震屏与特效：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高连击触发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shake-ef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fect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屏幕震动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和华丽视觉特效，增强正反馈。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1280266" y="5193184"/>
            <a:ext cx="3970654" cy="1666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</a:pPr>
            <a:r>
              <a:rPr sz="2200" b="1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乐观</a:t>
            </a: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sz="2200" b="1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流程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820"/>
              </a:lnSpc>
              <a:spcBef>
                <a:spcPts val="0"/>
              </a:spcBef>
            </a:pPr>
            <a:r>
              <a:rPr sz="3300" b="1" kern="0" spc="10" baseline="7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玩家操作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3300" b="1" kern="0" spc="10" baseline="-1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立即</a:t>
            </a:r>
            <a:r>
              <a:rPr sz="3300" b="1" kern="0" spc="0" baseline="-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UI</a:t>
            </a:r>
            <a:r>
              <a:rPr sz="3300" b="1" kern="0" spc="10" baseline="-1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动画</a:t>
            </a:r>
            <a:endParaRPr sz="3300" baseline="-1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6" name="textbox 196"/>
          <p:cNvSpPr/>
          <p:nvPr/>
        </p:nvSpPr>
        <p:spPr>
          <a:xfrm>
            <a:off x="1280266" y="3625825"/>
            <a:ext cx="6656069" cy="8210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9000"/>
              </a:lnSpc>
            </a:pP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等待服务器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(延迟后)</a:t>
            </a: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UI</a:t>
            </a: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动画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玩家操作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8" name="textbox 198"/>
          <p:cNvSpPr/>
          <p:nvPr/>
        </p:nvSpPr>
        <p:spPr>
          <a:xfrm>
            <a:off x="895311" y="8328361"/>
            <a:ext cx="7042784" cy="6896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2200" kern="0" spc="40" dirty="0">
                <a:solidFill>
                  <a:srgbClr val="208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核心思想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2200" kern="0" spc="-8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“前端先行，后端确认”。利用99%的操作台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法性，优先提供即时反馈，极大提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升操作流畅度。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6036310" y="5739130"/>
            <a:ext cx="2157095" cy="1539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8450" algn="l" rtl="0" eaLnBrk="0">
              <a:lnSpc>
                <a:spcPct val="96000"/>
              </a:lnSpc>
            </a:pP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后台</a:t>
            </a:r>
            <a:r>
              <a:rPr lang="zh-CN" sz="22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校验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2200" b="1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若非法则回滚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11245871" y="4194213"/>
            <a:ext cx="3170554" cy="7086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5500" kern="0" spc="-40" dirty="0">
                <a:solidFill>
                  <a:srgbClr val="E09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CRITICAL</a:t>
            </a:r>
            <a:endParaRPr sz="5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4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05984" y="8477243"/>
            <a:ext cx="736579" cy="755611"/>
          </a:xfrm>
          <a:prstGeom prst="rect">
            <a:avLst/>
          </a:prstGeom>
        </p:spPr>
      </p:pic>
      <p:pic>
        <p:nvPicPr>
          <p:cNvPr id="2" name="图片 1" descr="8ba21a6858cadbda1d9ece2ca79817aa"/>
          <p:cNvPicPr>
            <a:picLocks noChangeAspect="1"/>
          </p:cNvPicPr>
          <p:nvPr/>
        </p:nvPicPr>
        <p:blipFill>
          <a:blip r:embed="rId3"/>
          <a:srcRect l="5077" t="28890" r="4189" b="32547"/>
          <a:stretch>
            <a:fillRect/>
          </a:stretch>
        </p:blipFill>
        <p:spPr>
          <a:xfrm>
            <a:off x="9451340" y="2454275"/>
            <a:ext cx="7184390" cy="3404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8" name="textbox 208"/>
          <p:cNvSpPr/>
          <p:nvPr/>
        </p:nvSpPr>
        <p:spPr>
          <a:xfrm>
            <a:off x="9232903" y="2546352"/>
            <a:ext cx="6646544" cy="40589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9250" algn="l" rtl="0" eaLnBrk="0">
              <a:lnSpc>
                <a:spcPct val="81000"/>
              </a:lnSpc>
              <a:tabLst>
                <a:tab pos="450215" algn="l"/>
              </a:tabLst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Problem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8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3565" algn="l" rtl="0" eaLnBrk="0">
              <a:lnSpc>
                <a:spcPct val="100000"/>
              </a:lnSpc>
              <a:spcBef>
                <a:spcPts val="485"/>
              </a:spcBef>
            </a:pP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(0,0)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3690"/>
              </a:lnSpc>
              <a:spcBef>
                <a:spcPts val="630"/>
              </a:spcBef>
            </a:pPr>
            <a:r>
              <a:rPr sz="2400" kern="0" spc="-40" baseline="66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C++Backend:'grid[0][0]`</a:t>
            </a:r>
            <a:r>
              <a:rPr sz="15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</a:t>
            </a:r>
            <a:r>
              <a:rPr sz="3200" kern="0" spc="-4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'top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2400" kern="0" spc="-50" baseline="6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;</a:t>
            </a:r>
            <a:r>
              <a:rPr sz="2400" kern="0" spc="-50" baseline="6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2400" kern="0" spc="-50" baseline="6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r>
              <a:rPr sz="2400" kern="0" spc="-50" baseline="6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px;</a:t>
            </a:r>
            <a:endParaRPr sz="3200" baseline="-8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8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4965" algn="l" rtl="0" eaLnBrk="0">
              <a:lnSpc>
                <a:spcPct val="82000"/>
              </a:lnSpc>
              <a:spcBef>
                <a:spcPts val="660"/>
              </a:spcBef>
              <a:tabLst>
                <a:tab pos="438150" algn="l"/>
              </a:tabLst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Solution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建立统一的坐标映射层</a:t>
            </a:r>
            <a:r>
              <a:rPr sz="2200" kern="0" spc="-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(Coordinate      Mapper)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0" name="picture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264652" y="5753063"/>
            <a:ext cx="323815" cy="336596"/>
          </a:xfrm>
          <a:prstGeom prst="rect">
            <a:avLst/>
          </a:prstGeom>
        </p:spPr>
      </p:pic>
      <p:sp>
        <p:nvSpPr>
          <p:cNvPr id="212" name="textbox 212"/>
          <p:cNvSpPr/>
          <p:nvPr/>
        </p:nvSpPr>
        <p:spPr>
          <a:xfrm>
            <a:off x="15201217" y="5169941"/>
            <a:ext cx="150495" cy="287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0000"/>
              </a:lnSpc>
            </a:pPr>
            <a:r>
              <a:rPr sz="1900" kern="0" spc="-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4" name="textbox 214"/>
          <p:cNvSpPr/>
          <p:nvPr/>
        </p:nvSpPr>
        <p:spPr>
          <a:xfrm>
            <a:off x="15243792" y="4942532"/>
            <a:ext cx="135254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5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14793574" y="5167426"/>
            <a:ext cx="325754" cy="299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eft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14795684" y="5011474"/>
            <a:ext cx="302895" cy="2228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nte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4506071" y="5226659"/>
            <a:ext cx="163195" cy="240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685"/>
              </a:lnSpc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x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14364738" y="5007912"/>
            <a:ext cx="208915" cy="2266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Fr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4" name="textbox 224"/>
          <p:cNvSpPr/>
          <p:nvPr/>
        </p:nvSpPr>
        <p:spPr>
          <a:xfrm>
            <a:off x="14204878" y="5083606"/>
            <a:ext cx="169545" cy="406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3000"/>
              </a:lnSpc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6" name="textbox 226"/>
          <p:cNvSpPr/>
          <p:nvPr/>
        </p:nvSpPr>
        <p:spPr>
          <a:xfrm>
            <a:off x="13981362" y="5005397"/>
            <a:ext cx="295275" cy="229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SS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8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64652" y="2559052"/>
            <a:ext cx="317524" cy="311139"/>
          </a:xfrm>
          <a:prstGeom prst="rect">
            <a:avLst/>
          </a:prstGeom>
        </p:spPr>
      </p:pic>
      <p:sp>
        <p:nvSpPr>
          <p:cNvPr id="230" name="textbox 230"/>
          <p:cNvSpPr/>
          <p:nvPr/>
        </p:nvSpPr>
        <p:spPr>
          <a:xfrm>
            <a:off x="953428" y="727018"/>
            <a:ext cx="8268969" cy="2690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4000" b="1" kern="0" spc="40" dirty="0">
                <a:solidFill>
                  <a:srgbClr val="2070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工程挑战：</a:t>
            </a:r>
            <a:r>
              <a:rPr sz="4000" b="1" kern="0" spc="40" dirty="0">
                <a:solidFill>
                  <a:srgbClr val="202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从并发死</a:t>
            </a:r>
            <a:r>
              <a:rPr sz="4000" b="1" kern="0" spc="30" dirty="0">
                <a:solidFill>
                  <a:srgbClr val="202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锁到像素级精准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4475" algn="l" rtl="0" eaLnBrk="0">
              <a:lnSpc>
                <a:spcPct val="97000"/>
              </a:lnSpc>
              <a:spcBef>
                <a:spcPts val="760"/>
              </a:spcBef>
            </a:pP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难点1:</a:t>
            </a:r>
            <a:r>
              <a:rPr sz="2500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PVP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模式下的多线</a:t>
            </a: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程数据竞争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76580" algn="l" rtl="0" eaLnBrk="0">
              <a:lnSpc>
                <a:spcPct val="81000"/>
              </a:lnSpc>
              <a:spcBef>
                <a:spcPts val="665"/>
              </a:spcBef>
              <a:tabLst>
                <a:tab pos="646430" algn="l"/>
              </a:tabLst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Problem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83130" algn="l" rtl="0" eaLnBrk="0">
              <a:lnSpc>
                <a:spcPts val="2250"/>
              </a:lnSpc>
              <a:spcBef>
                <a:spcPts val="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shared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resource</a:t>
            </a:r>
            <a:r>
              <a:rPr sz="16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:'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event</a:t>
            </a:r>
            <a:r>
              <a:rPr sz="16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queue</a:t>
            </a:r>
            <a:r>
              <a:rPr sz="16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`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32" name="picture 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06487" y="2552712"/>
            <a:ext cx="323815" cy="317479"/>
          </a:xfrm>
          <a:prstGeom prst="rect">
            <a:avLst/>
          </a:prstGeom>
        </p:spPr>
      </p:pic>
      <p:pic>
        <p:nvPicPr>
          <p:cNvPr id="234" name="picture 2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274368" y="2978163"/>
            <a:ext cx="5295858" cy="1911315"/>
          </a:xfrm>
          <a:prstGeom prst="rect">
            <a:avLst/>
          </a:prstGeom>
        </p:spPr>
      </p:pic>
      <p:sp>
        <p:nvSpPr>
          <p:cNvPr id="236" name="textbox 236"/>
          <p:cNvSpPr/>
          <p:nvPr/>
        </p:nvSpPr>
        <p:spPr>
          <a:xfrm>
            <a:off x="1212778" y="6750076"/>
            <a:ext cx="6979284" cy="1441450"/>
          </a:xfrm>
          <a:prstGeom prst="rect">
            <a:avLst/>
          </a:prstGeom>
          <a:solidFill>
            <a:srgbClr val="20202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0" algn="l" rtl="0" eaLnBrk="0">
              <a:lnSpc>
                <a:spcPct val="79000"/>
              </a:lnSpc>
            </a:pPr>
            <a:r>
              <a:rPr sz="2200" kern="0" spc="-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void  </a:t>
            </a:r>
            <a:r>
              <a:rPr sz="2200" kern="0" spc="-60" dirty="0">
                <a:solidFill>
                  <a:srgbClr val="B8B8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access_ev</a:t>
            </a:r>
            <a:r>
              <a:rPr sz="2200" kern="0" spc="-70" dirty="0">
                <a:solidFill>
                  <a:srgbClr val="B8B8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ent_queue</a:t>
            </a:r>
            <a:r>
              <a:rPr sz="2200" kern="0" spc="-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(...){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87350" algn="l" rtl="0" eaLnBrk="0">
              <a:lnSpc>
                <a:spcPct val="79000"/>
              </a:lnSpc>
              <a:spcBef>
                <a:spcPts val="115"/>
              </a:spcBef>
            </a:pPr>
            <a:r>
              <a:rPr sz="2200" kern="0" spc="-20" dirty="0">
                <a:solidFill>
                  <a:srgbClr val="80988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std::lock_guard&lt;std::mutex</a:t>
            </a:r>
            <a:r>
              <a:rPr sz="22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&gt;lock(session-&gt;event</a:t>
            </a:r>
            <a:r>
              <a:rPr sz="22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_mutex);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0" algn="l" rtl="0" eaLnBrk="0">
              <a:lnSpc>
                <a:spcPct val="94000"/>
              </a:lnSpc>
              <a:spcBef>
                <a:spcPts val="5"/>
              </a:spcBef>
            </a:pPr>
            <a:r>
              <a:rPr sz="1600" kern="0" spc="-2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/ .</a:t>
            </a:r>
            <a:r>
              <a:rPr sz="1600" kern="0" spc="11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2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1600" kern="0" spc="6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2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 event_que</a:t>
            </a:r>
            <a:r>
              <a:rPr sz="1600" kern="0" spc="-3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ue</a:t>
            </a:r>
            <a:r>
              <a:rPr sz="1600" kern="0" spc="19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600" kern="0" spc="-30" dirty="0">
                <a:solidFill>
                  <a:srgbClr val="70C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的贸全漯写馋</a:t>
            </a:r>
            <a:r>
              <a:rPr sz="1600" kern="0" spc="-30" dirty="0">
                <a:solidFill>
                  <a:srgbClr val="80B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</a:t>
            </a:r>
            <a:r>
              <a:rPr sz="1600" kern="0" spc="180" dirty="0">
                <a:solidFill>
                  <a:srgbClr val="80B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600" kern="0" spc="-30" dirty="0">
                <a:solidFill>
                  <a:srgbClr val="80B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9270944" y="6750076"/>
            <a:ext cx="6972934" cy="1435100"/>
          </a:xfrm>
          <a:prstGeom prst="rect">
            <a:avLst/>
          </a:prstGeom>
          <a:solidFill>
            <a:srgbClr val="E3EFF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62050" algn="l" rtl="0" eaLnBrk="0">
              <a:lnSpc>
                <a:spcPct val="79000"/>
              </a:lnSpc>
              <a:spcBef>
                <a:spcPts val="5"/>
              </a:spcBef>
            </a:pPr>
            <a:r>
              <a:rPr sz="2200" kern="0" spc="0" dirty="0">
                <a:solidFill>
                  <a:srgbClr val="207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Pixel_X</a:t>
            </a:r>
            <a:r>
              <a:rPr sz="2200" kern="0" spc="70" dirty="0">
                <a:solidFill>
                  <a:srgbClr val="207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200" kern="0" spc="0" dirty="0">
                <a:solidFill>
                  <a:srgbClr val="20507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=Logic_Col*</a:t>
            </a:r>
            <a:r>
              <a:rPr sz="2200" kern="0" spc="-10" dirty="0">
                <a:solidFill>
                  <a:srgbClr val="20507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Gem_Size_Rem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62050" algn="l" rtl="0" eaLnBrk="0">
              <a:lnSpc>
                <a:spcPct val="81000"/>
              </a:lnSpc>
              <a:spcBef>
                <a:spcPts val="5"/>
              </a:spcBef>
            </a:pPr>
            <a:r>
              <a:rPr sz="2200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Pixel</a:t>
            </a:r>
            <a:r>
              <a:rPr sz="2200" u="dotted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200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 =Logic</a:t>
            </a:r>
            <a:r>
              <a:rPr sz="2200" u="dotted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200" kern="0" spc="-44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Row*Gem</a:t>
            </a:r>
            <a:r>
              <a:rPr sz="2200" u="dotted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200" kern="0" spc="-54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Size</a:t>
            </a:r>
            <a:r>
              <a:rPr sz="2200" u="dotted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200" kern="0" spc="-46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3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Rem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40" name="picture 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68399" y="3435315"/>
            <a:ext cx="6388233" cy="1238317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1185026" y="5069352"/>
            <a:ext cx="4133850" cy="1568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7000"/>
              </a:lnSpc>
            </a:pPr>
            <a:r>
              <a:rPr sz="1600" b="1" kern="0" spc="-4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导致服务崩溃</a:t>
            </a:r>
            <a:endParaRPr sz="16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8455" algn="l" rtl="0" eaLnBrk="0">
              <a:lnSpc>
                <a:spcPct val="82000"/>
              </a:lnSpc>
              <a:spcBef>
                <a:spcPts val="660"/>
              </a:spcBef>
              <a:tabLst>
                <a:tab pos="414655" algn="l"/>
              </a:tabLst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Solution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200" b="1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引入`</a:t>
            </a:r>
            <a:r>
              <a:rPr sz="22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std::mutex` </a:t>
            </a:r>
            <a:r>
              <a:rPr sz="2200" b="1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sz="2200" kern="0" spc="-3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RAIl</a:t>
            </a:r>
            <a:r>
              <a:rPr sz="2200" b="1" kern="0" spc="-2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b="1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机制。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06487" y="5759403"/>
            <a:ext cx="317524" cy="330256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1181030" y="8368154"/>
            <a:ext cx="6840219" cy="610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22000"/>
              </a:lnSpc>
            </a:pP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lang="en-US"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lock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guard</a:t>
            </a:r>
            <a:r>
              <a:rPr lang="en-US"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”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自动加锁解锁，确保任</a:t>
            </a:r>
            <a:r>
              <a:rPr sz="16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何时刻只有一个线程能访问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共享免源，从</a:t>
            </a:r>
            <a:r>
              <a:rPr lang="zh-CN"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根本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上杜绝</a:t>
            </a:r>
            <a:r>
              <a:rPr lang="zh-CN"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数据斗争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8" name="textbox 248"/>
          <p:cNvSpPr/>
          <p:nvPr/>
        </p:nvSpPr>
        <p:spPr>
          <a:xfrm>
            <a:off x="9232903" y="8398909"/>
            <a:ext cx="6823075" cy="556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前端通过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动态计算`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rem</a:t>
            </a:r>
            <a:r>
              <a:rPr sz="1600" kern="0" spc="-2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'单位尺寸，封装`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renderGrid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()` </a:t>
            </a:r>
            <a:r>
              <a:rPr sz="1600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函数，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2500"/>
              </a:lnSpc>
            </a:pP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将后</a:t>
            </a:r>
            <a:r>
              <a:rPr lang="zh-CN"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端通过逻辑，</a:t>
            </a:r>
            <a:r>
              <a:rPr lang="zh-CN"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将坐标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精确转换为响应式的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CSS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兼定位，实现完美对齐。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0" name="textbox 250"/>
          <p:cNvSpPr/>
          <p:nvPr/>
        </p:nvSpPr>
        <p:spPr>
          <a:xfrm>
            <a:off x="1181030" y="4551765"/>
            <a:ext cx="705611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5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Write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Thread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1)                                                                  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Read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Thread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2)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52" name="textbox 252"/>
          <p:cNvSpPr/>
          <p:nvPr/>
        </p:nvSpPr>
        <p:spPr>
          <a:xfrm>
            <a:off x="9237535" y="1918713"/>
            <a:ext cx="4804409" cy="396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难点2:混合架构下的坐标系映射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4" name="textbox 254"/>
          <p:cNvSpPr/>
          <p:nvPr/>
        </p:nvSpPr>
        <p:spPr>
          <a:xfrm>
            <a:off x="3330197" y="4773419"/>
            <a:ext cx="2622550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b="1" kern="0" spc="10" dirty="0">
                <a:solidFill>
                  <a:srgbClr val="90403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数据竞争</a:t>
            </a:r>
            <a:r>
              <a:rPr sz="1600" kern="0" spc="10" dirty="0">
                <a:solidFill>
                  <a:srgbClr val="90403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sz="1600" b="1" kern="0" spc="10" dirty="0">
                <a:solidFill>
                  <a:srgbClr val="904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600" b="1" kern="0" spc="0" dirty="0">
                <a:solidFill>
                  <a:srgbClr val="904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Thread</a:t>
            </a:r>
            <a:r>
              <a:rPr sz="1600" b="1" kern="0" spc="10" dirty="0">
                <a:solidFill>
                  <a:srgbClr val="904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600" b="1" kern="0" spc="0" dirty="0">
                <a:solidFill>
                  <a:srgbClr val="904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Safety</a:t>
            </a:r>
            <a:r>
              <a:rPr sz="1600" b="1" kern="0" spc="10" dirty="0">
                <a:solidFill>
                  <a:srgbClr val="904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),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812828" y="2708617"/>
            <a:ext cx="14500225" cy="6294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93770" algn="l" rtl="0" eaLnBrk="0">
              <a:lnSpc>
                <a:spcPct val="96000"/>
              </a:lnSpc>
            </a:pPr>
            <a:r>
              <a:rPr lang="en-US" sz="14800" b="1" kern="0" spc="5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4800" b="1" kern="0" spc="5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系统演示</a:t>
            </a:r>
            <a:endParaRPr sz="1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863465" algn="l" rtl="0" eaLnBrk="0">
              <a:lnSpc>
                <a:spcPct val="81000"/>
              </a:lnSpc>
              <a:spcBef>
                <a:spcPts val="2085"/>
              </a:spcBef>
            </a:pPr>
            <a:r>
              <a:rPr lang="en-US" sz="7100" b="1" kern="0" spc="-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7100" b="1" kern="0" spc="-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Live</a:t>
            </a:r>
            <a:r>
              <a:rPr sz="7100" b="1" kern="0" spc="10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7100" b="1" kern="0" spc="-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Demo</a:t>
            </a:r>
            <a:endParaRPr sz="7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910"/>
              </a:spcBef>
            </a:pPr>
            <a:r>
              <a:rPr sz="3000" kern="0" spc="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演示重点：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060"/>
              </a:spcBef>
            </a:pPr>
            <a:r>
              <a:rPr sz="3000" kern="0" spc="1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1.登录与大厅</a:t>
            </a:r>
            <a:r>
              <a:rPr sz="30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交互:展示流畅的界面切换与毛玻璃</a:t>
            </a: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sz="30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特效。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080"/>
              </a:spcBef>
            </a:pPr>
            <a:r>
              <a:rPr sz="3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</a:t>
            </a:r>
            <a:r>
              <a:rPr lang="en-US" sz="3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PVE   </a:t>
            </a:r>
            <a:r>
              <a:rPr sz="30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人机对战:对比“简单”与“困难”模式下</a:t>
            </a:r>
            <a:r>
              <a:rPr sz="3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AI </a:t>
            </a:r>
            <a:r>
              <a:rPr sz="30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的决策速度</a:t>
            </a:r>
            <a:r>
              <a:rPr sz="3000" kern="0" spc="-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与智能程度。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885"/>
              </a:spcBef>
            </a:pPr>
            <a:r>
              <a:rPr sz="3000" kern="0" spc="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PVP</a:t>
            </a:r>
            <a:r>
              <a:rPr sz="3000" kern="0" spc="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3000" kern="0" spc="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实时攻防:展示玩家间通过高分连</a:t>
            </a:r>
            <a:r>
              <a:rPr sz="3000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击触发的“冰冻”攻击及其视觉特效。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3422574" y="193500"/>
            <a:ext cx="5792470" cy="974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5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133546" y="95292"/>
            <a:ext cx="1206487" cy="1212762"/>
          </a:xfrm>
          <a:prstGeom prst="rect">
            <a:avLst/>
          </a:prstGeom>
        </p:spPr>
      </p:pic>
      <p:pic>
        <p:nvPicPr>
          <p:cNvPr id="2" name="828efb0aa3e77cff5cc986d79f57d5eb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250"/>
            <a:ext cx="17475835" cy="1009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4581</Words>
  <Application>WPS 演示</Application>
  <PresentationFormat/>
  <Paragraphs>515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Arial</vt:lpstr>
      <vt:lpstr>黑体</vt:lpstr>
      <vt:lpstr>Times New Roman</vt:lpstr>
      <vt:lpstr>隶书</vt:lpstr>
      <vt:lpstr>微软雅黑</vt:lpstr>
      <vt:lpstr>Arial Unicode MS</vt:lpstr>
      <vt:lpstr>Calibri</vt:lpstr>
      <vt:lpstr>楷体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敖翔</cp:lastModifiedBy>
  <cp:revision>8</cp:revision>
  <dcterms:created xsi:type="dcterms:W3CDTF">2026-01-03T07:49:00Z</dcterms:created>
  <dcterms:modified xsi:type="dcterms:W3CDTF">2026-01-03T09:23:18Z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2026-01-03T23:24:41Z</vt:filetime>
  </property>
  <property fmtid="{D5CDD505-2E9C-101B-9397-08002B2CF9AE}" pid="4" name="UsrData">
    <vt:lpwstr>6958c42ada7715001f98b337wl</vt:lpwstr>
  </property>
  <property fmtid="{D5CDD505-2E9C-101B-9397-08002B2CF9AE}" pid="5" name="KSOProductBuildVer">
    <vt:lpwstr>2052-12.1.0.24034</vt:lpwstr>
  </property>
  <property fmtid="{D5CDD505-2E9C-101B-9397-08002B2CF9AE}" pid="6" name="ICV">
    <vt:lpwstr>6F72574F40524D49A8C618AEF2A93513_13</vt:lpwstr>
  </property>
</Properties>
</file>